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8" r:id="rId5"/>
    <p:sldId id="256" r:id="rId6"/>
    <p:sldId id="277" r:id="rId7"/>
    <p:sldId id="266" r:id="rId8"/>
    <p:sldId id="267" r:id="rId9"/>
    <p:sldId id="276" r:id="rId10"/>
    <p:sldId id="257" r:id="rId11"/>
    <p:sldId id="278" r:id="rId12"/>
    <p:sldId id="263" r:id="rId13"/>
    <p:sldId id="261" r:id="rId14"/>
    <p:sldId id="260" r:id="rId15"/>
    <p:sldId id="270" r:id="rId16"/>
    <p:sldId id="271" r:id="rId17"/>
    <p:sldId id="272" r:id="rId18"/>
    <p:sldId id="273" r:id="rId19"/>
    <p:sldId id="274" r:id="rId20"/>
    <p:sldId id="275" r:id="rId21"/>
    <p:sldId id="269" r:id="rId22"/>
    <p:sldId id="264" r:id="rId2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A66A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90B809D-AC8E-43F7-BA85-1F01364A0586}" v="31" dt="2026-06-07T20:44:49.5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3" d="100"/>
          <a:sy n="93" d="100"/>
        </p:scale>
        <p:origin x="649" y="7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4B06597-E58F-4981-BE2A-149BB007177E}"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992776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4B06597-E58F-4981-BE2A-149BB007177E}"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3917564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4B06597-E58F-4981-BE2A-149BB007177E}"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1342771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4B06597-E58F-4981-BE2A-149BB007177E}"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3920759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4B06597-E58F-4981-BE2A-149BB007177E}" type="datetimeFigureOut">
              <a:rPr lang="en-GB" smtClean="0"/>
              <a:t>08/06/2026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1634915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4B06597-E58F-4981-BE2A-149BB007177E}" type="datetimeFigureOut">
              <a:rPr lang="en-GB" smtClean="0"/>
              <a:t>08/06/2026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1189044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B06597-E58F-4981-BE2A-149BB007177E}" type="datetimeFigureOut">
              <a:rPr lang="en-GB" smtClean="0"/>
              <a:t>08/06/2026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1030773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4B06597-E58F-4981-BE2A-149BB007177E}"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3590397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4B06597-E58F-4981-BE2A-149BB007177E}" type="datetimeFigureOut">
              <a:rPr lang="en-GB" smtClean="0"/>
              <a:t>08/06/2026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3072750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4B06597-E58F-4981-BE2A-149BB007177E}"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18221775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4B06597-E58F-4981-BE2A-149BB007177E}"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2984A-EF88-4EAE-B7D0-FEE2723ED30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930441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4B06597-E58F-4981-BE2A-149BB007177E}"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19308154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4B06597-E58F-4981-BE2A-149BB007177E}"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2984A-EF88-4EAE-B7D0-FEE2723ED30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21700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4B06597-E58F-4981-BE2A-149BB007177E}"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14448502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4B06597-E58F-4981-BE2A-149BB007177E}"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42328537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4B06597-E58F-4981-BE2A-149BB007177E}" type="datetimeFigureOut">
              <a:rPr lang="en-GB" smtClean="0"/>
              <a:t>08/06/2026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12984A-EF88-4EAE-B7D0-FEE2723ED307}" type="slidenum">
              <a:rPr lang="en-GB" smtClean="0"/>
              <a:t>‹#›</a:t>
            </a:fld>
            <a:endParaRPr lang="en-GB"/>
          </a:p>
        </p:txBody>
      </p:sp>
    </p:spTree>
    <p:extLst>
      <p:ext uri="{BB962C8B-B14F-4D97-AF65-F5344CB8AC3E}">
        <p14:creationId xmlns:p14="http://schemas.microsoft.com/office/powerpoint/2010/main" val="2999579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4B06597-E58F-4981-BE2A-149BB007177E}" type="datetimeFigureOut">
              <a:rPr lang="en-GB" smtClean="0"/>
              <a:t>08/06/2026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D12984A-EF88-4EAE-B7D0-FEE2723ED307}" type="slidenum">
              <a:rPr lang="en-GB" smtClean="0"/>
              <a:t>‹#›</a:t>
            </a:fld>
            <a:endParaRPr lang="en-GB"/>
          </a:p>
        </p:txBody>
      </p:sp>
    </p:spTree>
    <p:extLst>
      <p:ext uri="{BB962C8B-B14F-4D97-AF65-F5344CB8AC3E}">
        <p14:creationId xmlns:p14="http://schemas.microsoft.com/office/powerpoint/2010/main" val="18468217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bbc.co.uk/tiny-happy-people/topics/cr4rez0de6vt" TargetMode="External"/><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jpeg"/><Relationship Id="rId7" Type="http://schemas.openxmlformats.org/officeDocument/2006/relationships/image" Target="../media/image15.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3.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0.jpeg"/><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3.jpeg"/></Relationships>
</file>

<file path=ppt/slides/_rels/slide1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6.jpeg"/></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7" Type="http://schemas.openxmlformats.org/officeDocument/2006/relationships/image" Target="../media/image41.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40.jpeg"/><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6.png"/><Relationship Id="rId2" Type="http://schemas.openxmlformats.org/officeDocument/2006/relationships/image" Target="../media/image42.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45.jpeg"/><Relationship Id="rId4" Type="http://schemas.openxmlformats.org/officeDocument/2006/relationships/image" Target="../media/image44.jpeg"/></Relationships>
</file>

<file path=ppt/slides/_rels/slide1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3D9121-5014-420F-8260-015D469DC50E}"/>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1288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1" name="Group 8">
            <a:extLst>
              <a:ext uri="{FF2B5EF4-FFF2-40B4-BE49-F238E27FC236}">
                <a16:creationId xmlns:a16="http://schemas.microsoft.com/office/drawing/2014/main" id="{1F2B4773-3207-44CC-B7AC-892B704982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2B8267CA-A7A5-4E11-9D92-4EAC3DD3E80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E83D61B5-C6B4-4A4B-85AD-FEE7A54912C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A0B67FE4-688F-4497-8BFD-157613A697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3BF5BE1A-9BAC-4581-A82B-FD8FE31595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971E5644-6772-414A-8199-E30BFB02A5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E8246D50-BB0C-408E-93FD-7B8D63A7F7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AFBC5D22-68C1-44FB-8181-CB84ECAA8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FB6D0FCE-FBDB-4655-A1A7-640B1E86B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BC8157DF-FD90-4AD6-B803-3AC0ACD8E6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3548B067-9D63-4D21-92EF-CBC9E6338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79026D3A-628B-A505-DECF-6933CBF43CD0}"/>
              </a:ext>
            </a:extLst>
          </p:cNvPr>
          <p:cNvSpPr>
            <a:spLocks noGrp="1"/>
          </p:cNvSpPr>
          <p:nvPr>
            <p:ph type="ctrTitle"/>
          </p:nvPr>
        </p:nvSpPr>
        <p:spPr>
          <a:xfrm>
            <a:off x="4224011" y="523083"/>
            <a:ext cx="3385826" cy="1320800"/>
          </a:xfrm>
        </p:spPr>
        <p:txBody>
          <a:bodyPr vert="horz" lIns="91440" tIns="45720" rIns="91440" bIns="45720" rtlCol="0" anchor="t">
            <a:normAutofit/>
          </a:bodyPr>
          <a:lstStyle/>
          <a:p>
            <a:pPr algn="l"/>
            <a:r>
              <a:rPr lang="en-US" sz="3600" dirty="0">
                <a:solidFill>
                  <a:srgbClr val="4A66AC"/>
                </a:solidFill>
                <a:latin typeface="Comic Sans MS" panose="030F0702030302020204" pitchFamily="66" charset="0"/>
              </a:rPr>
              <a:t>Welcome</a:t>
            </a:r>
            <a:r>
              <a:rPr lang="en-US" sz="3600" dirty="0"/>
              <a:t> </a:t>
            </a:r>
          </a:p>
        </p:txBody>
      </p:sp>
      <p:pic>
        <p:nvPicPr>
          <p:cNvPr id="4" name="Picture 2">
            <a:extLst>
              <a:ext uri="{FF2B5EF4-FFF2-40B4-BE49-F238E27FC236}">
                <a16:creationId xmlns:a16="http://schemas.microsoft.com/office/drawing/2014/main" id="{74676C64-B687-4AF0-841D-B1C41F7801F1}"/>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660394" y="523083"/>
            <a:ext cx="2915973" cy="293636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ubtitle 2">
            <a:extLst>
              <a:ext uri="{FF2B5EF4-FFF2-40B4-BE49-F238E27FC236}">
                <a16:creationId xmlns:a16="http://schemas.microsoft.com/office/drawing/2014/main" id="{EA5974BD-5DE7-0FD2-5E81-A0F5F3D01F61}"/>
              </a:ext>
            </a:extLst>
          </p:cNvPr>
          <p:cNvSpPr>
            <a:spLocks noGrp="1"/>
          </p:cNvSpPr>
          <p:nvPr>
            <p:ph type="subTitle" idx="1"/>
          </p:nvPr>
        </p:nvSpPr>
        <p:spPr>
          <a:xfrm>
            <a:off x="3884885" y="2454144"/>
            <a:ext cx="5956622" cy="3880773"/>
          </a:xfrm>
        </p:spPr>
        <p:txBody>
          <a:bodyPr vert="horz" lIns="91440" tIns="45720" rIns="91440" bIns="45720" rtlCol="0">
            <a:normAutofit/>
          </a:bodyPr>
          <a:lstStyle/>
          <a:p>
            <a:pPr algn="l"/>
            <a:r>
              <a:rPr lang="en-US" dirty="0">
                <a:solidFill>
                  <a:srgbClr val="4A66AC"/>
                </a:solidFill>
                <a:latin typeface="Comic Sans MS" panose="030F0702030302020204" pitchFamily="66" charset="0"/>
              </a:rPr>
              <a:t>Early Years Foundation Stage Staff</a:t>
            </a:r>
          </a:p>
          <a:p>
            <a:pPr algn="l"/>
            <a:r>
              <a:rPr lang="en-US" dirty="0">
                <a:solidFill>
                  <a:srgbClr val="4A66AC"/>
                </a:solidFill>
                <a:latin typeface="Comic Sans MS" panose="030F0702030302020204" pitchFamily="66" charset="0"/>
              </a:rPr>
              <a:t>RECEPTION:</a:t>
            </a:r>
          </a:p>
          <a:p>
            <a:pPr algn="l"/>
            <a:r>
              <a:rPr lang="en-US" dirty="0">
                <a:solidFill>
                  <a:srgbClr val="4A66AC"/>
                </a:solidFill>
                <a:latin typeface="Comic Sans MS" panose="030F0702030302020204" pitchFamily="66" charset="0"/>
              </a:rPr>
              <a:t>Reception Teachers – Miss Canning and Mrs Saunders</a:t>
            </a:r>
          </a:p>
          <a:p>
            <a:pPr algn="l"/>
            <a:r>
              <a:rPr lang="en-US" dirty="0">
                <a:solidFill>
                  <a:srgbClr val="4A66AC"/>
                </a:solidFill>
                <a:latin typeface="Comic Sans MS" panose="030F0702030302020204" pitchFamily="66" charset="0"/>
              </a:rPr>
              <a:t>EYFS Lead – Mrs Saunders</a:t>
            </a:r>
          </a:p>
          <a:p>
            <a:pPr algn="l"/>
            <a:endParaRPr lang="en-US" dirty="0">
              <a:solidFill>
                <a:srgbClr val="4A66AC"/>
              </a:solidFill>
              <a:latin typeface="Comic Sans MS" panose="030F0702030302020204" pitchFamily="66" charset="0"/>
            </a:endParaRPr>
          </a:p>
          <a:p>
            <a:pPr algn="l"/>
            <a:r>
              <a:rPr lang="en-US" dirty="0">
                <a:solidFill>
                  <a:srgbClr val="4A66AC"/>
                </a:solidFill>
                <a:latin typeface="Comic Sans MS" panose="030F0702030302020204" pitchFamily="66" charset="0"/>
              </a:rPr>
              <a:t>NURSERY:</a:t>
            </a:r>
          </a:p>
          <a:p>
            <a:pPr algn="l"/>
            <a:r>
              <a:rPr lang="en-US" dirty="0">
                <a:solidFill>
                  <a:srgbClr val="4A66AC"/>
                </a:solidFill>
                <a:latin typeface="Comic Sans MS" panose="030F0702030302020204" pitchFamily="66" charset="0"/>
              </a:rPr>
              <a:t>Nursery Teacher – </a:t>
            </a:r>
            <a:r>
              <a:rPr lang="en-US" dirty="0" err="1">
                <a:solidFill>
                  <a:srgbClr val="4A66AC"/>
                </a:solidFill>
                <a:latin typeface="Comic Sans MS" panose="030F0702030302020204" pitchFamily="66" charset="0"/>
              </a:rPr>
              <a:t>Mrs</a:t>
            </a:r>
            <a:r>
              <a:rPr lang="en-US" dirty="0">
                <a:solidFill>
                  <a:srgbClr val="4A66AC"/>
                </a:solidFill>
                <a:latin typeface="Comic Sans MS" panose="030F0702030302020204" pitchFamily="66" charset="0"/>
              </a:rPr>
              <a:t> Chatterley</a:t>
            </a:r>
          </a:p>
          <a:p>
            <a:pPr algn="l"/>
            <a:r>
              <a:rPr lang="en-US" dirty="0">
                <a:solidFill>
                  <a:srgbClr val="4A66AC"/>
                </a:solidFill>
                <a:latin typeface="Comic Sans MS" panose="030F0702030302020204" pitchFamily="66" charset="0"/>
              </a:rPr>
              <a:t>Teaching Assistant – Mrs Cockroft</a:t>
            </a:r>
          </a:p>
        </p:txBody>
      </p:sp>
    </p:spTree>
    <p:extLst>
      <p:ext uri="{BB962C8B-B14F-4D97-AF65-F5344CB8AC3E}">
        <p14:creationId xmlns:p14="http://schemas.microsoft.com/office/powerpoint/2010/main" val="2697402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D31ADB7-53F8-31DA-9267-B84067D64666}"/>
              </a:ext>
            </a:extLst>
          </p:cNvPr>
          <p:cNvPicPr>
            <a:picLocks noChangeAspect="1"/>
          </p:cNvPicPr>
          <p:nvPr/>
        </p:nvPicPr>
        <p:blipFill>
          <a:blip r:embed="rId2"/>
          <a:stretch>
            <a:fillRect/>
          </a:stretch>
        </p:blipFill>
        <p:spPr>
          <a:xfrm>
            <a:off x="2490993" y="125388"/>
            <a:ext cx="6424407" cy="6446793"/>
          </a:xfrm>
          <a:prstGeom prst="rect">
            <a:avLst/>
          </a:prstGeom>
        </p:spPr>
      </p:pic>
      <p:pic>
        <p:nvPicPr>
          <p:cNvPr id="2" name="Picture 2">
            <a:extLst>
              <a:ext uri="{FF2B5EF4-FFF2-40B4-BE49-F238E27FC236}">
                <a16:creationId xmlns:a16="http://schemas.microsoft.com/office/drawing/2014/main" id="{6F335852-CF7B-5ABC-4034-34D5D3AB52DC}"/>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20108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07AFC-16A5-F4C7-978F-59312226E031}"/>
              </a:ext>
            </a:extLst>
          </p:cNvPr>
          <p:cNvSpPr>
            <a:spLocks noGrp="1"/>
          </p:cNvSpPr>
          <p:nvPr>
            <p:ph type="title"/>
          </p:nvPr>
        </p:nvSpPr>
        <p:spPr/>
        <p:txBody>
          <a:bodyPr/>
          <a:lstStyle/>
          <a:p>
            <a:r>
              <a:rPr lang="en-GB" dirty="0">
                <a:latin typeface="Comic Sans MS" panose="030F0702030302020204" pitchFamily="66" charset="0"/>
              </a:rPr>
              <a:t>Independence and Resilience</a:t>
            </a:r>
          </a:p>
        </p:txBody>
      </p:sp>
      <p:sp>
        <p:nvSpPr>
          <p:cNvPr id="3" name="Content Placeholder 2">
            <a:extLst>
              <a:ext uri="{FF2B5EF4-FFF2-40B4-BE49-F238E27FC236}">
                <a16:creationId xmlns:a16="http://schemas.microsoft.com/office/drawing/2014/main" id="{46160CEB-1C68-6D4A-48A1-74C3A93EE137}"/>
              </a:ext>
            </a:extLst>
          </p:cNvPr>
          <p:cNvSpPr>
            <a:spLocks noGrp="1"/>
          </p:cNvSpPr>
          <p:nvPr>
            <p:ph idx="1"/>
          </p:nvPr>
        </p:nvSpPr>
        <p:spPr>
          <a:xfrm>
            <a:off x="677333" y="1610139"/>
            <a:ext cx="9216781" cy="5118652"/>
          </a:xfrm>
        </p:spPr>
        <p:txBody>
          <a:bodyPr>
            <a:normAutofit/>
          </a:bodyPr>
          <a:lstStyle/>
          <a:p>
            <a:r>
              <a:rPr lang="en-GB" dirty="0">
                <a:solidFill>
                  <a:schemeClr val="tx1"/>
                </a:solidFill>
                <a:latin typeface="Comic Sans MS" panose="030F0702030302020204" pitchFamily="66" charset="0"/>
              </a:rPr>
              <a:t>Moving to Reception is a huge step for young children. A priority throughout the school is to develop independence and resilience starting in the early years </a:t>
            </a:r>
          </a:p>
          <a:p>
            <a:r>
              <a:rPr lang="en-GB" dirty="0">
                <a:solidFill>
                  <a:schemeClr val="tx1"/>
                </a:solidFill>
                <a:latin typeface="Comic Sans MS" panose="030F0702030302020204" pitchFamily="66" charset="0"/>
              </a:rPr>
              <a:t>We understand that it is a big step for parents too. You are leaving your child with new adults and children, in a new and huge environment.</a:t>
            </a:r>
          </a:p>
          <a:p>
            <a:endParaRPr lang="en-GB" dirty="0"/>
          </a:p>
          <a:p>
            <a:endParaRPr lang="en-GB" dirty="0"/>
          </a:p>
        </p:txBody>
      </p:sp>
      <p:sp>
        <p:nvSpPr>
          <p:cNvPr id="4" name="Oval 3">
            <a:extLst>
              <a:ext uri="{FF2B5EF4-FFF2-40B4-BE49-F238E27FC236}">
                <a16:creationId xmlns:a16="http://schemas.microsoft.com/office/drawing/2014/main" id="{02439307-8850-1E2E-36F0-6FC9161A5DF1}"/>
              </a:ext>
            </a:extLst>
          </p:cNvPr>
          <p:cNvSpPr/>
          <p:nvPr/>
        </p:nvSpPr>
        <p:spPr>
          <a:xfrm>
            <a:off x="319253" y="4534734"/>
            <a:ext cx="2097608" cy="18391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lumMod val="95000"/>
                  </a:schemeClr>
                </a:solidFill>
                <a:latin typeface="Comic Sans MS" panose="030F0702030302020204" pitchFamily="66" charset="0"/>
              </a:rPr>
              <a:t>Will they go thirsty or be able to get a regular  drink?</a:t>
            </a:r>
          </a:p>
        </p:txBody>
      </p:sp>
      <p:sp>
        <p:nvSpPr>
          <p:cNvPr id="6" name="Oval 5">
            <a:extLst>
              <a:ext uri="{FF2B5EF4-FFF2-40B4-BE49-F238E27FC236}">
                <a16:creationId xmlns:a16="http://schemas.microsoft.com/office/drawing/2014/main" id="{EB45DB3A-7253-9B66-4FE5-2FA84F60E36F}"/>
              </a:ext>
            </a:extLst>
          </p:cNvPr>
          <p:cNvSpPr/>
          <p:nvPr/>
        </p:nvSpPr>
        <p:spPr>
          <a:xfrm>
            <a:off x="2417281" y="3916211"/>
            <a:ext cx="1808019" cy="1724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What if they need the toilet?</a:t>
            </a:r>
          </a:p>
        </p:txBody>
      </p:sp>
      <p:sp>
        <p:nvSpPr>
          <p:cNvPr id="7" name="Oval 6">
            <a:extLst>
              <a:ext uri="{FF2B5EF4-FFF2-40B4-BE49-F238E27FC236}">
                <a16:creationId xmlns:a16="http://schemas.microsoft.com/office/drawing/2014/main" id="{5DEF5FC6-B571-F1BA-7FAD-87C7ED61B268}"/>
              </a:ext>
            </a:extLst>
          </p:cNvPr>
          <p:cNvSpPr/>
          <p:nvPr/>
        </p:nvSpPr>
        <p:spPr>
          <a:xfrm>
            <a:off x="4875023" y="4017957"/>
            <a:ext cx="1984666" cy="172489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Will they be happy and make friends?</a:t>
            </a:r>
          </a:p>
        </p:txBody>
      </p:sp>
      <p:sp>
        <p:nvSpPr>
          <p:cNvPr id="8" name="Oval 7">
            <a:extLst>
              <a:ext uri="{FF2B5EF4-FFF2-40B4-BE49-F238E27FC236}">
                <a16:creationId xmlns:a16="http://schemas.microsoft.com/office/drawing/2014/main" id="{44791553-50A6-FFF5-BA54-43D756791953}"/>
              </a:ext>
            </a:extLst>
          </p:cNvPr>
          <p:cNvSpPr/>
          <p:nvPr/>
        </p:nvSpPr>
        <p:spPr>
          <a:xfrm>
            <a:off x="7715190" y="3684353"/>
            <a:ext cx="1880754" cy="141085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Who will help them if they are upset?</a:t>
            </a:r>
          </a:p>
        </p:txBody>
      </p:sp>
      <p:sp>
        <p:nvSpPr>
          <p:cNvPr id="9" name="Oval 8">
            <a:extLst>
              <a:ext uri="{FF2B5EF4-FFF2-40B4-BE49-F238E27FC236}">
                <a16:creationId xmlns:a16="http://schemas.microsoft.com/office/drawing/2014/main" id="{010B7FD8-3D36-25CB-1D23-FA20F63A4DC7}"/>
              </a:ext>
            </a:extLst>
          </p:cNvPr>
          <p:cNvSpPr/>
          <p:nvPr/>
        </p:nvSpPr>
        <p:spPr>
          <a:xfrm>
            <a:off x="7016133" y="5235226"/>
            <a:ext cx="1880754" cy="149356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Will they be warm, clean and dry?</a:t>
            </a:r>
          </a:p>
        </p:txBody>
      </p:sp>
      <p:sp>
        <p:nvSpPr>
          <p:cNvPr id="10" name="Oval 9">
            <a:extLst>
              <a:ext uri="{FF2B5EF4-FFF2-40B4-BE49-F238E27FC236}">
                <a16:creationId xmlns:a16="http://schemas.microsoft.com/office/drawing/2014/main" id="{04CCCAA8-195B-DDCB-6270-209848DDF980}"/>
              </a:ext>
            </a:extLst>
          </p:cNvPr>
          <p:cNvSpPr/>
          <p:nvPr/>
        </p:nvSpPr>
        <p:spPr>
          <a:xfrm>
            <a:off x="9595944" y="5171090"/>
            <a:ext cx="1629103" cy="13751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What happens if we are late?</a:t>
            </a:r>
          </a:p>
        </p:txBody>
      </p:sp>
      <p:sp>
        <p:nvSpPr>
          <p:cNvPr id="11" name="Oval 10">
            <a:extLst>
              <a:ext uri="{FF2B5EF4-FFF2-40B4-BE49-F238E27FC236}">
                <a16:creationId xmlns:a16="http://schemas.microsoft.com/office/drawing/2014/main" id="{986D3A23-AF87-9054-38CD-209AA94EC283}"/>
              </a:ext>
            </a:extLst>
          </p:cNvPr>
          <p:cNvSpPr/>
          <p:nvPr/>
        </p:nvSpPr>
        <p:spPr>
          <a:xfrm>
            <a:off x="3442447" y="5457688"/>
            <a:ext cx="1735607" cy="1320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Will they cope with the work?</a:t>
            </a:r>
          </a:p>
        </p:txBody>
      </p:sp>
      <p:sp>
        <p:nvSpPr>
          <p:cNvPr id="12" name="Oval 11">
            <a:extLst>
              <a:ext uri="{FF2B5EF4-FFF2-40B4-BE49-F238E27FC236}">
                <a16:creationId xmlns:a16="http://schemas.microsoft.com/office/drawing/2014/main" id="{9D859D8F-0858-A98B-42B4-80568CE9FA11}"/>
              </a:ext>
            </a:extLst>
          </p:cNvPr>
          <p:cNvSpPr/>
          <p:nvPr/>
        </p:nvSpPr>
        <p:spPr>
          <a:xfrm>
            <a:off x="10049435" y="2510118"/>
            <a:ext cx="2047375" cy="2294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They were upset when I left. I hope they don’t cry all day!</a:t>
            </a:r>
          </a:p>
        </p:txBody>
      </p:sp>
      <p:pic>
        <p:nvPicPr>
          <p:cNvPr id="14" name="Picture 2">
            <a:extLst>
              <a:ext uri="{FF2B5EF4-FFF2-40B4-BE49-F238E27FC236}">
                <a16:creationId xmlns:a16="http://schemas.microsoft.com/office/drawing/2014/main" id="{CB98C5D9-F253-4038-9004-99EFCBC7657D}"/>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10906125" y="160473"/>
            <a:ext cx="1052242" cy="1059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3580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F741E-2949-82AD-B7FE-B76303CABBC6}"/>
              </a:ext>
            </a:extLst>
          </p:cNvPr>
          <p:cNvSpPr>
            <a:spLocks noGrp="1"/>
          </p:cNvSpPr>
          <p:nvPr>
            <p:ph type="title"/>
          </p:nvPr>
        </p:nvSpPr>
        <p:spPr>
          <a:xfrm>
            <a:off x="-500185" y="109232"/>
            <a:ext cx="9774187" cy="1127897"/>
          </a:xfrm>
        </p:spPr>
        <p:txBody>
          <a:bodyPr>
            <a:normAutofit fontScale="90000"/>
          </a:bodyPr>
          <a:lstStyle/>
          <a:p>
            <a:pPr algn="ctr"/>
            <a:r>
              <a:rPr lang="en-GB" dirty="0">
                <a:latin typeface="Comic Sans MS" panose="030F0702030302020204" pitchFamily="66" charset="0"/>
              </a:rPr>
              <a:t>We will support you and your child </a:t>
            </a:r>
            <a:br>
              <a:rPr lang="en-GB" dirty="0">
                <a:latin typeface="Comic Sans MS" panose="030F0702030302020204" pitchFamily="66" charset="0"/>
              </a:rPr>
            </a:br>
            <a:r>
              <a:rPr lang="en-GB" dirty="0">
                <a:latin typeface="Comic Sans MS" panose="030F0702030302020204" pitchFamily="66" charset="0"/>
              </a:rPr>
              <a:t>to settle in quickly</a:t>
            </a:r>
          </a:p>
        </p:txBody>
      </p:sp>
      <p:sp>
        <p:nvSpPr>
          <p:cNvPr id="3" name="Content Placeholder 2">
            <a:extLst>
              <a:ext uri="{FF2B5EF4-FFF2-40B4-BE49-F238E27FC236}">
                <a16:creationId xmlns:a16="http://schemas.microsoft.com/office/drawing/2014/main" id="{6CC3201C-FD9B-31D4-A7A2-7D0268685CD5}"/>
              </a:ext>
            </a:extLst>
          </p:cNvPr>
          <p:cNvSpPr>
            <a:spLocks noGrp="1"/>
          </p:cNvSpPr>
          <p:nvPr>
            <p:ph idx="1"/>
          </p:nvPr>
        </p:nvSpPr>
        <p:spPr>
          <a:xfrm>
            <a:off x="53788" y="2079908"/>
            <a:ext cx="8596668" cy="3812372"/>
          </a:xfrm>
        </p:spPr>
        <p:txBody>
          <a:bodyPr>
            <a:normAutofit lnSpcReduction="10000"/>
          </a:bodyPr>
          <a:lstStyle/>
          <a:p>
            <a:r>
              <a:rPr lang="en-GB" dirty="0">
                <a:solidFill>
                  <a:schemeClr val="tx1"/>
                </a:solidFill>
                <a:latin typeface="Comic Sans MS" panose="030F0702030302020204" pitchFamily="66" charset="0"/>
              </a:rPr>
              <a:t>Some examples of how we support:</a:t>
            </a:r>
          </a:p>
          <a:p>
            <a:pPr lvl="1"/>
            <a:r>
              <a:rPr lang="en-GB" dirty="0">
                <a:solidFill>
                  <a:schemeClr val="tx1"/>
                </a:solidFill>
                <a:latin typeface="Comic Sans MS" panose="030F0702030302020204" pitchFamily="66" charset="0"/>
              </a:rPr>
              <a:t>Transition days</a:t>
            </a:r>
          </a:p>
          <a:p>
            <a:pPr lvl="1"/>
            <a:r>
              <a:rPr lang="en-GB" dirty="0">
                <a:solidFill>
                  <a:schemeClr val="tx1"/>
                </a:solidFill>
                <a:latin typeface="Comic Sans MS" panose="030F0702030302020204" pitchFamily="66" charset="0"/>
              </a:rPr>
              <a:t>Drop off - We ask that you talk your child through the drop off procedure as you walk them around to the gate, so that they know what is expected of them </a:t>
            </a:r>
          </a:p>
          <a:p>
            <a:pPr lvl="1"/>
            <a:r>
              <a:rPr lang="en-GB" dirty="0">
                <a:solidFill>
                  <a:schemeClr val="tx1"/>
                </a:solidFill>
                <a:latin typeface="Comic Sans MS" panose="030F0702030302020204" pitchFamily="66" charset="0"/>
              </a:rPr>
              <a:t>Work towards leaving your child at the gate and not the classroom door. Children learn quickly how to come into Reception by themselves. They soon become independent and can take off and hang up their own coat, find their tray, put their water bottle in the box and start learning.</a:t>
            </a:r>
          </a:p>
          <a:p>
            <a:pPr lvl="1"/>
            <a:r>
              <a:rPr lang="en-GB" dirty="0">
                <a:solidFill>
                  <a:schemeClr val="tx1"/>
                </a:solidFill>
                <a:latin typeface="Comic Sans MS" panose="030F0702030302020204" pitchFamily="66" charset="0"/>
              </a:rPr>
              <a:t>We will use a visual timetable to break down the day with the children </a:t>
            </a:r>
          </a:p>
          <a:p>
            <a:pPr lvl="1"/>
            <a:r>
              <a:rPr lang="en-GB" dirty="0">
                <a:solidFill>
                  <a:schemeClr val="tx1"/>
                </a:solidFill>
                <a:latin typeface="Comic Sans MS" panose="030F0702030302020204" pitchFamily="66" charset="0"/>
              </a:rPr>
              <a:t>Reception staff on the gate to take messages, greet the children and support them with leaving their parents if needed.</a:t>
            </a:r>
          </a:p>
          <a:p>
            <a:pPr lvl="1"/>
            <a:r>
              <a:rPr lang="en-GB" dirty="0">
                <a:solidFill>
                  <a:schemeClr val="tx1"/>
                </a:solidFill>
                <a:latin typeface="Comic Sans MS" panose="030F0702030302020204" pitchFamily="66" charset="0"/>
              </a:rPr>
              <a:t>Staff available in the classroom and corridor to support children with their routine.</a:t>
            </a:r>
          </a:p>
        </p:txBody>
      </p:sp>
      <p:pic>
        <p:nvPicPr>
          <p:cNvPr id="4" name="Picture 2">
            <a:extLst>
              <a:ext uri="{FF2B5EF4-FFF2-40B4-BE49-F238E27FC236}">
                <a16:creationId xmlns:a16="http://schemas.microsoft.com/office/drawing/2014/main" id="{5EF69010-F23F-4093-9700-0BDF75AC6372}"/>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Home School Agreement – Northenden Community School">
            <a:extLst>
              <a:ext uri="{FF2B5EF4-FFF2-40B4-BE49-F238E27FC236}">
                <a16:creationId xmlns:a16="http://schemas.microsoft.com/office/drawing/2014/main" id="{EA1B67F5-B513-876C-051D-17C2FE058E2C}"/>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804281" y="109232"/>
            <a:ext cx="2134375" cy="2746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4724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1EB871E9-7CBF-067D-59D7-A69CD79A4A03}"/>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D2A4E0DD-9B55-EA82-09F4-98785BE488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5453" y="106742"/>
            <a:ext cx="11283517" cy="6658825"/>
          </a:xfrm>
          <a:prstGeom prst="rect">
            <a:avLst/>
          </a:prstGeom>
        </p:spPr>
      </p:pic>
    </p:spTree>
    <p:extLst>
      <p:ext uri="{BB962C8B-B14F-4D97-AF65-F5344CB8AC3E}">
        <p14:creationId xmlns:p14="http://schemas.microsoft.com/office/powerpoint/2010/main" val="4171269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4C5-8D04-56AB-F099-9C5C4B8063AA}"/>
              </a:ext>
            </a:extLst>
          </p:cNvPr>
          <p:cNvSpPr>
            <a:spLocks noGrp="1"/>
          </p:cNvSpPr>
          <p:nvPr>
            <p:ph type="title"/>
          </p:nvPr>
        </p:nvSpPr>
        <p:spPr>
          <a:xfrm>
            <a:off x="252441" y="256906"/>
            <a:ext cx="9529734" cy="999231"/>
          </a:xfrm>
        </p:spPr>
        <p:txBody>
          <a:bodyPr>
            <a:normAutofit fontScale="90000"/>
          </a:bodyPr>
          <a:lstStyle/>
          <a:p>
            <a:r>
              <a:rPr lang="en-GB" dirty="0">
                <a:latin typeface="Comic Sans MS" panose="030F0702030302020204" pitchFamily="66" charset="0"/>
              </a:rPr>
              <a:t>How can I help my child to be Reception Ready?</a:t>
            </a:r>
          </a:p>
        </p:txBody>
      </p:sp>
      <p:sp>
        <p:nvSpPr>
          <p:cNvPr id="3" name="Content Placeholder 2">
            <a:extLst>
              <a:ext uri="{FF2B5EF4-FFF2-40B4-BE49-F238E27FC236}">
                <a16:creationId xmlns:a16="http://schemas.microsoft.com/office/drawing/2014/main" id="{8941707C-46D2-D36D-0EBD-26197F3469FB}"/>
              </a:ext>
            </a:extLst>
          </p:cNvPr>
          <p:cNvSpPr>
            <a:spLocks noGrp="1"/>
          </p:cNvSpPr>
          <p:nvPr>
            <p:ph idx="1"/>
          </p:nvPr>
        </p:nvSpPr>
        <p:spPr>
          <a:xfrm>
            <a:off x="1275493" y="3508287"/>
            <a:ext cx="7998509" cy="2533075"/>
          </a:xfrm>
        </p:spPr>
        <p:txBody>
          <a:bodyPr/>
          <a:lstStyle/>
          <a:p>
            <a:endParaRPr lang="en-GB" dirty="0"/>
          </a:p>
        </p:txBody>
      </p:sp>
      <p:pic>
        <p:nvPicPr>
          <p:cNvPr id="2050" name="Picture 2">
            <a:extLst>
              <a:ext uri="{FF2B5EF4-FFF2-40B4-BE49-F238E27FC236}">
                <a16:creationId xmlns:a16="http://schemas.microsoft.com/office/drawing/2014/main" id="{C1983684-3146-5C48-026D-560D1CAA4B37}"/>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50852" y="930747"/>
            <a:ext cx="10626163" cy="5670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5" name="Picture 2">
            <a:extLst>
              <a:ext uri="{FF2B5EF4-FFF2-40B4-BE49-F238E27FC236}">
                <a16:creationId xmlns:a16="http://schemas.microsoft.com/office/drawing/2014/main" id="{750F5040-53D1-4829-B15F-FE03256318E4}"/>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8135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8096308-3107-81F5-CB8E-F3269A3DAD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3801" y="1558715"/>
            <a:ext cx="5270079" cy="3937846"/>
          </a:xfrm>
          <a:prstGeom prst="rect">
            <a:avLst/>
          </a:prstGeom>
        </p:spPr>
      </p:pic>
      <p:sp>
        <p:nvSpPr>
          <p:cNvPr id="4" name="TextBox 3">
            <a:extLst>
              <a:ext uri="{FF2B5EF4-FFF2-40B4-BE49-F238E27FC236}">
                <a16:creationId xmlns:a16="http://schemas.microsoft.com/office/drawing/2014/main" id="{651D85A2-3DEB-2206-E42D-76EB6CF854E3}"/>
              </a:ext>
            </a:extLst>
          </p:cNvPr>
          <p:cNvSpPr txBox="1"/>
          <p:nvPr/>
        </p:nvSpPr>
        <p:spPr>
          <a:xfrm>
            <a:off x="248721" y="332155"/>
            <a:ext cx="8834319" cy="954107"/>
          </a:xfrm>
          <a:prstGeom prst="rect">
            <a:avLst/>
          </a:prstGeom>
          <a:noFill/>
        </p:spPr>
        <p:txBody>
          <a:bodyPr wrap="square">
            <a:spAutoFit/>
          </a:bodyPr>
          <a:lstStyle/>
          <a:p>
            <a:r>
              <a:rPr lang="en-GB" sz="2800" dirty="0">
                <a:hlinkClick r:id="rId3"/>
              </a:rPr>
              <a:t>https://www.bbc.co.uk/tiny-happy-people/topics/cr4rez0de6vt</a:t>
            </a:r>
            <a:r>
              <a:rPr lang="en-GB" sz="2800" dirty="0"/>
              <a:t> </a:t>
            </a:r>
          </a:p>
        </p:txBody>
      </p:sp>
      <p:pic>
        <p:nvPicPr>
          <p:cNvPr id="6" name="Picture 5">
            <a:extLst>
              <a:ext uri="{FF2B5EF4-FFF2-40B4-BE49-F238E27FC236}">
                <a16:creationId xmlns:a16="http://schemas.microsoft.com/office/drawing/2014/main" id="{24FDFB92-38BD-530A-DB12-3A680A5264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61741" y="1713468"/>
            <a:ext cx="4689168" cy="3833445"/>
          </a:xfrm>
          <a:prstGeom prst="rect">
            <a:avLst/>
          </a:prstGeom>
        </p:spPr>
      </p:pic>
      <p:pic>
        <p:nvPicPr>
          <p:cNvPr id="7" name="Picture 2">
            <a:extLst>
              <a:ext uri="{FF2B5EF4-FFF2-40B4-BE49-F238E27FC236}">
                <a16:creationId xmlns:a16="http://schemas.microsoft.com/office/drawing/2014/main" id="{6C5403B0-3D14-5673-FD19-A513DB5D23E1}"/>
              </a:ext>
            </a:extLst>
          </p:cNvPr>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42424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75D11-EC9A-3B78-480A-4E74C0BD12A1}"/>
              </a:ext>
            </a:extLst>
          </p:cNvPr>
          <p:cNvSpPr>
            <a:spLocks noGrp="1"/>
          </p:cNvSpPr>
          <p:nvPr>
            <p:ph type="title"/>
          </p:nvPr>
        </p:nvSpPr>
        <p:spPr>
          <a:xfrm>
            <a:off x="100283" y="238125"/>
            <a:ext cx="6361641" cy="1320800"/>
          </a:xfrm>
        </p:spPr>
        <p:txBody>
          <a:bodyPr>
            <a:normAutofit fontScale="90000"/>
          </a:bodyPr>
          <a:lstStyle/>
          <a:p>
            <a:r>
              <a:rPr lang="en-GB" sz="4000" dirty="0">
                <a:latin typeface="Comic Sans MS" panose="030F0702030302020204" pitchFamily="66" charset="0"/>
              </a:rPr>
              <a:t>Communicating and working together with parents and Carers</a:t>
            </a:r>
            <a:br>
              <a:rPr lang="en-GB" dirty="0">
                <a:latin typeface="Comic Sans MS" panose="030F0702030302020204" pitchFamily="66" charset="0"/>
              </a:rPr>
            </a:br>
            <a:br>
              <a:rPr lang="en-GB" dirty="0">
                <a:latin typeface="Comic Sans MS" panose="030F0702030302020204" pitchFamily="66" charset="0"/>
              </a:rPr>
            </a:br>
            <a:endParaRPr lang="en-GB" dirty="0">
              <a:solidFill>
                <a:schemeClr val="tx1"/>
              </a:solidFill>
              <a:latin typeface="Comic Sans MS" panose="030F0702030302020204" pitchFamily="66" charset="0"/>
            </a:endParaRPr>
          </a:p>
        </p:txBody>
      </p:sp>
      <p:pic>
        <p:nvPicPr>
          <p:cNvPr id="7172" name="Picture 4">
            <a:extLst>
              <a:ext uri="{FF2B5EF4-FFF2-40B4-BE49-F238E27FC236}">
                <a16:creationId xmlns:a16="http://schemas.microsoft.com/office/drawing/2014/main" id="{EFCC310E-9F0E-E04A-F4C4-01F8B40500E4}"/>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911558" y="2334480"/>
            <a:ext cx="1868999" cy="760639"/>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A190D79B-0BB0-4416-8088-B0A0CDFE7E5A}"/>
              </a:ext>
            </a:extLst>
          </p:cNvPr>
          <p:cNvSpPr txBox="1">
            <a:spLocks/>
          </p:cNvSpPr>
          <p:nvPr/>
        </p:nvSpPr>
        <p:spPr>
          <a:xfrm>
            <a:off x="576665" y="2078926"/>
            <a:ext cx="7106087" cy="3990179"/>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1400" dirty="0">
                <a:solidFill>
                  <a:schemeClr val="tx1"/>
                </a:solidFill>
                <a:latin typeface="Comic Sans MS" panose="030F0702030302020204" pitchFamily="66" charset="0"/>
              </a:rPr>
              <a:t>Uniform</a:t>
            </a:r>
          </a:p>
          <a:p>
            <a:r>
              <a:rPr lang="en-GB" sz="1400" dirty="0">
                <a:solidFill>
                  <a:schemeClr val="tx1"/>
                </a:solidFill>
                <a:latin typeface="Comic Sans MS" panose="030F0702030302020204" pitchFamily="66" charset="0"/>
              </a:rPr>
              <a:t>Water bottles</a:t>
            </a:r>
          </a:p>
          <a:p>
            <a:r>
              <a:rPr lang="en-GB" sz="1400" dirty="0">
                <a:solidFill>
                  <a:schemeClr val="tx1"/>
                </a:solidFill>
                <a:latin typeface="Comic Sans MS" panose="030F0702030302020204" pitchFamily="66" charset="0"/>
              </a:rPr>
              <a:t>Snack - Fruit, milk or water</a:t>
            </a:r>
          </a:p>
          <a:p>
            <a:r>
              <a:rPr lang="en-GB" sz="1400" dirty="0">
                <a:solidFill>
                  <a:schemeClr val="tx1"/>
                </a:solidFill>
                <a:latin typeface="Comic Sans MS" panose="030F0702030302020204" pitchFamily="66" charset="0"/>
              </a:rPr>
              <a:t>Lunch</a:t>
            </a:r>
          </a:p>
          <a:p>
            <a:r>
              <a:rPr lang="en-GB" sz="1400" dirty="0">
                <a:solidFill>
                  <a:schemeClr val="tx1"/>
                </a:solidFill>
                <a:latin typeface="Comic Sans MS" panose="030F0702030302020204" pitchFamily="66" charset="0"/>
              </a:rPr>
              <a:t>Autumn Term – Meet the teacher, Parent’s evening </a:t>
            </a:r>
          </a:p>
          <a:p>
            <a:r>
              <a:rPr lang="en-GB" sz="1400" dirty="0">
                <a:solidFill>
                  <a:schemeClr val="tx1"/>
                </a:solidFill>
                <a:latin typeface="Comic Sans MS" panose="030F0702030302020204" pitchFamily="66" charset="0"/>
              </a:rPr>
              <a:t>Reading at home and home school book (homework)</a:t>
            </a:r>
          </a:p>
          <a:p>
            <a:r>
              <a:rPr lang="en-GB" sz="1400" dirty="0">
                <a:solidFill>
                  <a:schemeClr val="tx1"/>
                </a:solidFill>
                <a:latin typeface="Comic Sans MS" panose="030F0702030302020204" pitchFamily="66" charset="0"/>
              </a:rPr>
              <a:t>Communicating with parents/carers - Evolve, Teachers to Parents,</a:t>
            </a:r>
          </a:p>
          <a:p>
            <a:r>
              <a:rPr lang="en-GB" sz="1400" dirty="0">
                <a:solidFill>
                  <a:schemeClr val="tx1"/>
                </a:solidFill>
                <a:latin typeface="Comic Sans MS" panose="030F0702030302020204" pitchFamily="66" charset="0"/>
              </a:rPr>
              <a:t>Tapestry and </a:t>
            </a:r>
            <a:r>
              <a:rPr lang="en-GB" sz="1400" dirty="0" err="1">
                <a:solidFill>
                  <a:schemeClr val="tx1"/>
                </a:solidFill>
                <a:latin typeface="Comic Sans MS" panose="030F0702030302020204" pitchFamily="66" charset="0"/>
              </a:rPr>
              <a:t>Classdojo</a:t>
            </a:r>
            <a:endParaRPr lang="en-GB" sz="1400" dirty="0">
              <a:solidFill>
                <a:schemeClr val="tx1"/>
              </a:solidFill>
              <a:latin typeface="Comic Sans MS" panose="030F0702030302020204" pitchFamily="66" charset="0"/>
            </a:endParaRPr>
          </a:p>
          <a:p>
            <a:r>
              <a:rPr lang="en-GB" sz="1400" dirty="0">
                <a:solidFill>
                  <a:schemeClr val="tx1"/>
                </a:solidFill>
                <a:latin typeface="Comic Sans MS" panose="030F0702030302020204" pitchFamily="66" charset="0"/>
              </a:rPr>
              <a:t>Social media platforms</a:t>
            </a:r>
          </a:p>
          <a:p>
            <a:pPr marL="0" indent="0">
              <a:buNone/>
            </a:pPr>
            <a:endParaRPr lang="en-GB" sz="1400" dirty="0">
              <a:solidFill>
                <a:schemeClr val="tx1"/>
              </a:solidFill>
              <a:latin typeface="Comic Sans MS" panose="030F0702030302020204" pitchFamily="66" charset="0"/>
            </a:endParaRPr>
          </a:p>
          <a:p>
            <a:r>
              <a:rPr lang="en-GB" sz="1400" dirty="0">
                <a:solidFill>
                  <a:schemeClr val="tx1"/>
                </a:solidFill>
                <a:latin typeface="Comic Sans MS" panose="030F0702030302020204" pitchFamily="66" charset="0"/>
              </a:rPr>
              <a:t>Attendance and Safeguarding</a:t>
            </a:r>
          </a:p>
          <a:p>
            <a:r>
              <a:rPr lang="en-GB" sz="1400" dirty="0">
                <a:solidFill>
                  <a:schemeClr val="tx1"/>
                </a:solidFill>
                <a:latin typeface="Comic Sans MS" panose="030F0702030302020204" pitchFamily="66" charset="0"/>
              </a:rPr>
              <a:t>Medicine </a:t>
            </a:r>
            <a:endParaRPr lang="en-GB" sz="1400" dirty="0"/>
          </a:p>
        </p:txBody>
      </p:sp>
      <p:pic>
        <p:nvPicPr>
          <p:cNvPr id="2050" name="Picture 2" descr="Home School Agreement – Northenden Community School">
            <a:extLst>
              <a:ext uri="{FF2B5EF4-FFF2-40B4-BE49-F238E27FC236}">
                <a16:creationId xmlns:a16="http://schemas.microsoft.com/office/drawing/2014/main" id="{A17E0365-F57F-4E18-A33F-2956DF109F40}"/>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031396" y="238125"/>
            <a:ext cx="1629324" cy="209635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2528E50D-369A-4C60-88CC-848E648E0DB6}"/>
              </a:ext>
            </a:extLst>
          </p:cNvPr>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4CB42ECE-E3D8-F3A0-A209-C13EF05526C7}"/>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20021" y="4800600"/>
            <a:ext cx="1030175" cy="981313"/>
          </a:xfrm>
          <a:prstGeom prst="rect">
            <a:avLst/>
          </a:prstGeom>
        </p:spPr>
      </p:pic>
      <p:pic>
        <p:nvPicPr>
          <p:cNvPr id="11" name="Picture 10">
            <a:extLst>
              <a:ext uri="{FF2B5EF4-FFF2-40B4-BE49-F238E27FC236}">
                <a16:creationId xmlns:a16="http://schemas.microsoft.com/office/drawing/2014/main" id="{8E0729AC-3F96-C305-8C23-763E84D611D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658654" y="4800600"/>
            <a:ext cx="1305023" cy="1035019"/>
          </a:xfrm>
          <a:prstGeom prst="rect">
            <a:avLst/>
          </a:prstGeom>
        </p:spPr>
      </p:pic>
      <p:pic>
        <p:nvPicPr>
          <p:cNvPr id="12" name="Picture 11">
            <a:extLst>
              <a:ext uri="{FF2B5EF4-FFF2-40B4-BE49-F238E27FC236}">
                <a16:creationId xmlns:a16="http://schemas.microsoft.com/office/drawing/2014/main" id="{4624AEFD-953E-C0A6-9795-4590C6EFE5F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493552" y="4073936"/>
            <a:ext cx="2413409" cy="2421819"/>
          </a:xfrm>
          <a:prstGeom prst="rect">
            <a:avLst/>
          </a:prstGeom>
        </p:spPr>
      </p:pic>
      <p:pic>
        <p:nvPicPr>
          <p:cNvPr id="14" name="Picture 13">
            <a:extLst>
              <a:ext uri="{FF2B5EF4-FFF2-40B4-BE49-F238E27FC236}">
                <a16:creationId xmlns:a16="http://schemas.microsoft.com/office/drawing/2014/main" id="{F7776DCF-A844-2860-86AA-51A78558ABB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237754" y="4935920"/>
            <a:ext cx="1700624" cy="697853"/>
          </a:xfrm>
          <a:prstGeom prst="rect">
            <a:avLst/>
          </a:prstGeom>
        </p:spPr>
      </p:pic>
    </p:spTree>
    <p:extLst>
      <p:ext uri="{BB962C8B-B14F-4D97-AF65-F5344CB8AC3E}">
        <p14:creationId xmlns:p14="http://schemas.microsoft.com/office/powerpoint/2010/main" val="13732455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CBB1A-608B-BCA5-DED2-C12CFDFFB29E}"/>
              </a:ext>
            </a:extLst>
          </p:cNvPr>
          <p:cNvSpPr>
            <a:spLocks noGrp="1"/>
          </p:cNvSpPr>
          <p:nvPr>
            <p:ph type="title"/>
          </p:nvPr>
        </p:nvSpPr>
        <p:spPr>
          <a:xfrm>
            <a:off x="264254" y="188258"/>
            <a:ext cx="8552548" cy="5438775"/>
          </a:xfrm>
        </p:spPr>
        <p:txBody>
          <a:bodyPr>
            <a:normAutofit fontScale="90000"/>
          </a:bodyPr>
          <a:lstStyle/>
          <a:p>
            <a:r>
              <a:rPr lang="en-GB" sz="4000" dirty="0">
                <a:latin typeface="Comic Sans MS" panose="030F0702030302020204" pitchFamily="66" charset="0"/>
              </a:rPr>
              <a:t>The Curriculum</a:t>
            </a:r>
            <a:br>
              <a:rPr lang="en-GB" dirty="0">
                <a:latin typeface="Comic Sans MS" panose="030F0702030302020204" pitchFamily="66" charset="0"/>
              </a:rPr>
            </a:br>
            <a:r>
              <a:rPr lang="en-GB" sz="2000" dirty="0">
                <a:solidFill>
                  <a:schemeClr val="tx1"/>
                </a:solidFill>
                <a:latin typeface="Comic Sans MS" panose="030F0702030302020204" pitchFamily="66" charset="0"/>
              </a:rPr>
              <a:t>Your child will be learning skills, acquiring new knowledge and demonstrating their understanding through 7 areas of learning.  All areas are vital and interconnected.</a:t>
            </a:r>
            <a:br>
              <a:rPr lang="en-GB" sz="2000" dirty="0">
                <a:solidFill>
                  <a:schemeClr val="tx1"/>
                </a:solidFill>
                <a:latin typeface="Comic Sans MS" panose="030F0702030302020204" pitchFamily="66" charset="0"/>
              </a:rPr>
            </a:br>
            <a:br>
              <a:rPr lang="en-GB" sz="2000" dirty="0">
                <a:solidFill>
                  <a:schemeClr val="tx1"/>
                </a:solidFill>
                <a:latin typeface="Comic Sans MS" panose="030F0702030302020204" pitchFamily="66" charset="0"/>
              </a:rPr>
            </a:br>
            <a:r>
              <a:rPr lang="en-GB" sz="2000" u="sng" dirty="0">
                <a:solidFill>
                  <a:srgbClr val="00B050"/>
                </a:solidFill>
                <a:latin typeface="Comic Sans MS" panose="030F0702030302020204" pitchFamily="66" charset="0"/>
              </a:rPr>
              <a:t>The Prime Areas:</a:t>
            </a:r>
            <a:br>
              <a:rPr lang="en-GB" sz="2000" u="sng"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Personal, Social and Emotional Development</a:t>
            </a:r>
            <a:br>
              <a:rPr lang="en-GB" sz="2000"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Communication and Language development</a:t>
            </a:r>
            <a:br>
              <a:rPr lang="en-GB" sz="2000"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Physical Development</a:t>
            </a:r>
            <a:br>
              <a:rPr lang="en-GB" sz="2000" dirty="0">
                <a:solidFill>
                  <a:schemeClr val="tx1"/>
                </a:solidFill>
                <a:latin typeface="Comic Sans MS" panose="030F0702030302020204" pitchFamily="66" charset="0"/>
              </a:rPr>
            </a:br>
            <a:br>
              <a:rPr lang="en-GB" sz="2000" dirty="0">
                <a:solidFill>
                  <a:schemeClr val="tx1"/>
                </a:solidFill>
                <a:latin typeface="Comic Sans MS" panose="030F0702030302020204" pitchFamily="66" charset="0"/>
              </a:rPr>
            </a:br>
            <a:r>
              <a:rPr lang="en-GB" sz="2000" u="sng" dirty="0">
                <a:latin typeface="Comic Sans MS" panose="030F0702030302020204" pitchFamily="66" charset="0"/>
              </a:rPr>
              <a:t>Specific Areas:</a:t>
            </a:r>
            <a:br>
              <a:rPr lang="en-GB" sz="2000"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Literacy</a:t>
            </a:r>
            <a:br>
              <a:rPr lang="en-GB" sz="2000"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Mathematics</a:t>
            </a:r>
            <a:br>
              <a:rPr lang="en-GB" sz="2000"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Understanding the World</a:t>
            </a:r>
            <a:br>
              <a:rPr lang="en-GB" sz="2000" dirty="0">
                <a:solidFill>
                  <a:schemeClr val="tx1"/>
                </a:solidFill>
                <a:latin typeface="Comic Sans MS" panose="030F0702030302020204" pitchFamily="66" charset="0"/>
              </a:rPr>
            </a:br>
            <a:r>
              <a:rPr lang="en-GB" sz="2000" dirty="0">
                <a:solidFill>
                  <a:schemeClr val="tx1"/>
                </a:solidFill>
                <a:latin typeface="Comic Sans MS" panose="030F0702030302020204" pitchFamily="66" charset="0"/>
              </a:rPr>
              <a:t>Expressive Arts and Design</a:t>
            </a:r>
            <a:br>
              <a:rPr lang="en-GB" sz="2000" dirty="0">
                <a:solidFill>
                  <a:schemeClr val="tx1"/>
                </a:solidFill>
                <a:latin typeface="Comic Sans MS" panose="030F0702030302020204" pitchFamily="66" charset="0"/>
              </a:rPr>
            </a:br>
            <a:endParaRPr lang="en-GB" dirty="0">
              <a:solidFill>
                <a:schemeClr val="tx1"/>
              </a:solidFill>
              <a:latin typeface="Comic Sans MS" panose="030F0702030302020204" pitchFamily="66" charset="0"/>
            </a:endParaRPr>
          </a:p>
        </p:txBody>
      </p:sp>
      <p:pic>
        <p:nvPicPr>
          <p:cNvPr id="3" name="Picture 2">
            <a:extLst>
              <a:ext uri="{FF2B5EF4-FFF2-40B4-BE49-F238E27FC236}">
                <a16:creationId xmlns:a16="http://schemas.microsoft.com/office/drawing/2014/main" id="{85325EE8-933D-4D98-867E-00F777A5A6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19851" y="1427510"/>
            <a:ext cx="5507896" cy="5359285"/>
          </a:xfrm>
          <a:prstGeom prst="rect">
            <a:avLst/>
          </a:prstGeom>
        </p:spPr>
      </p:pic>
      <p:pic>
        <p:nvPicPr>
          <p:cNvPr id="4" name="Picture 2">
            <a:extLst>
              <a:ext uri="{FF2B5EF4-FFF2-40B4-BE49-F238E27FC236}">
                <a16:creationId xmlns:a16="http://schemas.microsoft.com/office/drawing/2014/main" id="{73285CC8-B62F-425B-BFA5-14C238583899}"/>
              </a:ext>
            </a:extLst>
          </p:cNvPr>
          <p:cNvPicPr>
            <a:picLocks noChangeAspect="1" noChangeArrowheads="1"/>
          </p:cNvPicPr>
          <p:nvPr/>
        </p:nvPicPr>
        <p:blipFill>
          <a:blip r:embed="rId3"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a:extLst>
              <a:ext uri="{FF2B5EF4-FFF2-40B4-BE49-F238E27FC236}">
                <a16:creationId xmlns:a16="http://schemas.microsoft.com/office/drawing/2014/main" id="{B3E41146-F1F5-4FCF-B8A8-04820329170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52487" y="4926668"/>
            <a:ext cx="1720259" cy="1743074"/>
          </a:xfrm>
          <a:prstGeom prst="rect">
            <a:avLst/>
          </a:prstGeom>
        </p:spPr>
      </p:pic>
    </p:spTree>
    <p:extLst>
      <p:ext uri="{BB962C8B-B14F-4D97-AF65-F5344CB8AC3E}">
        <p14:creationId xmlns:p14="http://schemas.microsoft.com/office/powerpoint/2010/main" val="476107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86F72-C537-3F82-C5BB-175F57431091}"/>
              </a:ext>
            </a:extLst>
          </p:cNvPr>
          <p:cNvSpPr>
            <a:spLocks noGrp="1"/>
          </p:cNvSpPr>
          <p:nvPr>
            <p:ph type="title"/>
          </p:nvPr>
        </p:nvSpPr>
        <p:spPr>
          <a:xfrm>
            <a:off x="590584" y="290946"/>
            <a:ext cx="7810962" cy="1097280"/>
          </a:xfrm>
        </p:spPr>
        <p:txBody>
          <a:bodyPr>
            <a:normAutofit/>
          </a:bodyPr>
          <a:lstStyle/>
          <a:p>
            <a:r>
              <a:rPr lang="en-GB" dirty="0">
                <a:latin typeface="Comic Sans MS" panose="030F0702030302020204" pitchFamily="66" charset="0"/>
              </a:rPr>
              <a:t>Teaching and Learning </a:t>
            </a:r>
          </a:p>
        </p:txBody>
      </p:sp>
      <p:sp>
        <p:nvSpPr>
          <p:cNvPr id="3" name="Content Placeholder 2">
            <a:extLst>
              <a:ext uri="{FF2B5EF4-FFF2-40B4-BE49-F238E27FC236}">
                <a16:creationId xmlns:a16="http://schemas.microsoft.com/office/drawing/2014/main" id="{A2CFEE40-1C90-1077-5CCB-1A3DACB4EFDB}"/>
              </a:ext>
            </a:extLst>
          </p:cNvPr>
          <p:cNvSpPr>
            <a:spLocks noGrp="1"/>
          </p:cNvSpPr>
          <p:nvPr>
            <p:ph idx="1"/>
          </p:nvPr>
        </p:nvSpPr>
        <p:spPr>
          <a:xfrm>
            <a:off x="429403" y="1047452"/>
            <a:ext cx="8143097" cy="4653137"/>
          </a:xfrm>
        </p:spPr>
        <p:txBody>
          <a:bodyPr/>
          <a:lstStyle/>
          <a:p>
            <a:pPr lvl="0"/>
            <a:r>
              <a:rPr lang="en-US" dirty="0">
                <a:solidFill>
                  <a:schemeClr val="tx1"/>
                </a:solidFill>
                <a:latin typeface="Comic Sans MS" panose="030F0702030302020204" pitchFamily="66" charset="0"/>
              </a:rPr>
              <a:t>The curriculum is play based both inside and outside</a:t>
            </a:r>
          </a:p>
          <a:p>
            <a:pPr lvl="0"/>
            <a:r>
              <a:rPr lang="en-US" dirty="0">
                <a:solidFill>
                  <a:schemeClr val="tx1"/>
                </a:solidFill>
                <a:latin typeface="Comic Sans MS" panose="030F0702030302020204" pitchFamily="66" charset="0"/>
              </a:rPr>
              <a:t>Children are assessed and activities are planned so that resources and enhancements provided in different areas of the indoor and outside classroom will support the learning needs or interests of your child </a:t>
            </a:r>
          </a:p>
          <a:p>
            <a:pPr lvl="0"/>
            <a:r>
              <a:rPr lang="en-US" dirty="0">
                <a:solidFill>
                  <a:schemeClr val="tx1"/>
                </a:solidFill>
                <a:latin typeface="Comic Sans MS" panose="030F0702030302020204" pitchFamily="66" charset="0"/>
              </a:rPr>
              <a:t>All areas of learning are interlinked and carefully planned through adult led focused activities or child led activities within carefully planned areas of continuous provision</a:t>
            </a:r>
          </a:p>
          <a:p>
            <a:pPr lvl="0"/>
            <a:r>
              <a:rPr lang="en-US" dirty="0">
                <a:solidFill>
                  <a:schemeClr val="tx1"/>
                </a:solidFill>
                <a:latin typeface="Comic Sans MS" panose="030F0702030302020204" pitchFamily="66" charset="0"/>
              </a:rPr>
              <a:t>We progress throughout the year to formal teaching of Phonics, </a:t>
            </a:r>
            <a:r>
              <a:rPr lang="en-US" dirty="0" err="1">
                <a:solidFill>
                  <a:schemeClr val="tx1"/>
                </a:solidFill>
                <a:latin typeface="Comic Sans MS" panose="030F0702030302020204" pitchFamily="66" charset="0"/>
              </a:rPr>
              <a:t>Maths</a:t>
            </a:r>
            <a:r>
              <a:rPr lang="en-US" dirty="0">
                <a:solidFill>
                  <a:schemeClr val="tx1"/>
                </a:solidFill>
                <a:latin typeface="Comic Sans MS" panose="030F0702030302020204" pitchFamily="66" charset="0"/>
              </a:rPr>
              <a:t> and English lessons.</a:t>
            </a:r>
          </a:p>
          <a:p>
            <a:pPr lvl="0"/>
            <a:endParaRPr lang="en-US" dirty="0"/>
          </a:p>
          <a:p>
            <a:endParaRPr lang="en-GB" dirty="0"/>
          </a:p>
        </p:txBody>
      </p:sp>
      <p:pic>
        <p:nvPicPr>
          <p:cNvPr id="4" name="Picture 2">
            <a:extLst>
              <a:ext uri="{FF2B5EF4-FFF2-40B4-BE49-F238E27FC236}">
                <a16:creationId xmlns:a16="http://schemas.microsoft.com/office/drawing/2014/main" id="{728A3A4D-DD42-8214-EA62-7DB35FA1831C}"/>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0520" y="4204074"/>
            <a:ext cx="1877607" cy="194851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5C10E658-F5D2-4FAA-89A1-C44975BCA8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44457" y="4243946"/>
            <a:ext cx="2857089" cy="1868766"/>
          </a:xfrm>
          <a:prstGeom prst="rect">
            <a:avLst/>
          </a:prstGeom>
        </p:spPr>
      </p:pic>
      <p:pic>
        <p:nvPicPr>
          <p:cNvPr id="7" name="Picture 6">
            <a:extLst>
              <a:ext uri="{FF2B5EF4-FFF2-40B4-BE49-F238E27FC236}">
                <a16:creationId xmlns:a16="http://schemas.microsoft.com/office/drawing/2014/main" id="{58F6B5E3-2A33-49D5-8215-FC0E28BAFFE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081007" y="983888"/>
            <a:ext cx="2460776" cy="2390132"/>
          </a:xfrm>
          <a:prstGeom prst="rect">
            <a:avLst/>
          </a:prstGeom>
        </p:spPr>
      </p:pic>
      <p:pic>
        <p:nvPicPr>
          <p:cNvPr id="8" name="Picture 7">
            <a:extLst>
              <a:ext uri="{FF2B5EF4-FFF2-40B4-BE49-F238E27FC236}">
                <a16:creationId xmlns:a16="http://schemas.microsoft.com/office/drawing/2014/main" id="{950EBF8B-4370-40E5-A2BE-CDA9CA04FF6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886115" y="3688711"/>
            <a:ext cx="2929259" cy="2390131"/>
          </a:xfrm>
          <a:prstGeom prst="rect">
            <a:avLst/>
          </a:prstGeom>
        </p:spPr>
      </p:pic>
      <p:pic>
        <p:nvPicPr>
          <p:cNvPr id="9" name="Picture 2">
            <a:extLst>
              <a:ext uri="{FF2B5EF4-FFF2-40B4-BE49-F238E27FC236}">
                <a16:creationId xmlns:a16="http://schemas.microsoft.com/office/drawing/2014/main" id="{99D27F19-84D9-418D-BFD1-2AE212DF1A8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7A8CB5C6-6DBA-B194-0F64-53341A98686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07010" y="4084314"/>
            <a:ext cx="2917372" cy="2188029"/>
          </a:xfrm>
          <a:prstGeom prst="rect">
            <a:avLst/>
          </a:prstGeom>
        </p:spPr>
      </p:pic>
    </p:spTree>
    <p:extLst>
      <p:ext uri="{BB962C8B-B14F-4D97-AF65-F5344CB8AC3E}">
        <p14:creationId xmlns:p14="http://schemas.microsoft.com/office/powerpoint/2010/main" val="35022072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313532E-7813-47FD-9800-6FB7144B09FD}"/>
              </a:ext>
            </a:extLst>
          </p:cNvPr>
          <p:cNvSpPr/>
          <p:nvPr/>
        </p:nvSpPr>
        <p:spPr>
          <a:xfrm>
            <a:off x="603128" y="168880"/>
            <a:ext cx="3544560" cy="646331"/>
          </a:xfrm>
          <a:prstGeom prst="rect">
            <a:avLst/>
          </a:prstGeom>
        </p:spPr>
        <p:txBody>
          <a:bodyPr wrap="none">
            <a:spAutoFit/>
          </a:bodyPr>
          <a:lstStyle/>
          <a:p>
            <a:r>
              <a:rPr lang="en-GB" sz="3600" dirty="0">
                <a:solidFill>
                  <a:schemeClr val="accent1"/>
                </a:solidFill>
                <a:latin typeface="Comic Sans MS" panose="030F0702030302020204" pitchFamily="66" charset="0"/>
              </a:rPr>
              <a:t>Our curriculum:</a:t>
            </a:r>
            <a:endParaRPr lang="en-GB" sz="3600" dirty="0">
              <a:solidFill>
                <a:schemeClr val="accent1"/>
              </a:solidFill>
            </a:endParaRPr>
          </a:p>
        </p:txBody>
      </p:sp>
      <p:pic>
        <p:nvPicPr>
          <p:cNvPr id="2" name="Picture 1">
            <a:extLst>
              <a:ext uri="{FF2B5EF4-FFF2-40B4-BE49-F238E27FC236}">
                <a16:creationId xmlns:a16="http://schemas.microsoft.com/office/drawing/2014/main" id="{E4784C33-CF91-25E2-1C69-AB02564944F0}"/>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421872" y="918751"/>
            <a:ext cx="2016528" cy="1633538"/>
          </a:xfrm>
          <a:prstGeom prst="rect">
            <a:avLst/>
          </a:prstGeom>
        </p:spPr>
      </p:pic>
      <p:pic>
        <p:nvPicPr>
          <p:cNvPr id="3" name="Picture 2">
            <a:extLst>
              <a:ext uri="{FF2B5EF4-FFF2-40B4-BE49-F238E27FC236}">
                <a16:creationId xmlns:a16="http://schemas.microsoft.com/office/drawing/2014/main" id="{D850E3ED-F999-AB04-6826-4540B98C12E6}"/>
              </a:ext>
            </a:extLst>
          </p:cNvPr>
          <p:cNvPicPr>
            <a:picLocks noChangeAspect="1"/>
          </p:cNvPicPr>
          <p:nvPr/>
        </p:nvPicPr>
        <p:blipFill>
          <a:blip r:embed="rId3"/>
          <a:stretch>
            <a:fillRect/>
          </a:stretch>
        </p:blipFill>
        <p:spPr>
          <a:xfrm>
            <a:off x="3044142" y="918751"/>
            <a:ext cx="3966257" cy="5523627"/>
          </a:xfrm>
          <a:prstGeom prst="rect">
            <a:avLst/>
          </a:prstGeom>
        </p:spPr>
      </p:pic>
      <p:pic>
        <p:nvPicPr>
          <p:cNvPr id="4" name="Picture 3">
            <a:extLst>
              <a:ext uri="{FF2B5EF4-FFF2-40B4-BE49-F238E27FC236}">
                <a16:creationId xmlns:a16="http://schemas.microsoft.com/office/drawing/2014/main" id="{7B17AC19-C027-51E4-AAD4-AE726C23AC2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164996" y="1735520"/>
            <a:ext cx="4605132" cy="3657894"/>
          </a:xfrm>
          <a:prstGeom prst="rect">
            <a:avLst/>
          </a:prstGeom>
        </p:spPr>
      </p:pic>
      <p:pic>
        <p:nvPicPr>
          <p:cNvPr id="6" name="Picture 2">
            <a:extLst>
              <a:ext uri="{FF2B5EF4-FFF2-40B4-BE49-F238E27FC236}">
                <a16:creationId xmlns:a16="http://schemas.microsoft.com/office/drawing/2014/main" id="{6AEE9B6E-732E-7DA3-298B-AD69649F41DC}"/>
              </a:ext>
            </a:extLst>
          </p:cNvPr>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0801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65414-A82F-A649-410B-6F063F42459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C1BD8E9-B4F0-9B43-B938-F637A7A5A7B8}"/>
              </a:ext>
            </a:extLst>
          </p:cNvPr>
          <p:cNvSpPr/>
          <p:nvPr/>
        </p:nvSpPr>
        <p:spPr>
          <a:xfrm>
            <a:off x="603128" y="168880"/>
            <a:ext cx="3544560" cy="646331"/>
          </a:xfrm>
          <a:prstGeom prst="rect">
            <a:avLst/>
          </a:prstGeom>
        </p:spPr>
        <p:txBody>
          <a:bodyPr wrap="none">
            <a:spAutoFit/>
          </a:bodyPr>
          <a:lstStyle/>
          <a:p>
            <a:r>
              <a:rPr lang="en-GB" sz="3600" dirty="0">
                <a:solidFill>
                  <a:schemeClr val="accent1"/>
                </a:solidFill>
                <a:latin typeface="Comic Sans MS" panose="030F0702030302020204" pitchFamily="66" charset="0"/>
              </a:rPr>
              <a:t>Our curriculum:</a:t>
            </a:r>
            <a:endParaRPr lang="en-GB" sz="3600" dirty="0">
              <a:solidFill>
                <a:schemeClr val="accent1"/>
              </a:solidFill>
            </a:endParaRPr>
          </a:p>
        </p:txBody>
      </p:sp>
      <p:pic>
        <p:nvPicPr>
          <p:cNvPr id="2" name="Picture 1">
            <a:extLst>
              <a:ext uri="{FF2B5EF4-FFF2-40B4-BE49-F238E27FC236}">
                <a16:creationId xmlns:a16="http://schemas.microsoft.com/office/drawing/2014/main" id="{9E5B333A-BADB-0874-675F-516FBE545A8A}"/>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312928" y="815211"/>
            <a:ext cx="2062480" cy="1633538"/>
          </a:xfrm>
          <a:prstGeom prst="rect">
            <a:avLst/>
          </a:prstGeom>
        </p:spPr>
      </p:pic>
      <p:pic>
        <p:nvPicPr>
          <p:cNvPr id="4" name="Picture 3">
            <a:extLst>
              <a:ext uri="{FF2B5EF4-FFF2-40B4-BE49-F238E27FC236}">
                <a16:creationId xmlns:a16="http://schemas.microsoft.com/office/drawing/2014/main" id="{D3C24341-1C25-0124-D224-45F2528B12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5408" y="1968135"/>
            <a:ext cx="3363686" cy="4484915"/>
          </a:xfrm>
          <a:prstGeom prst="rect">
            <a:avLst/>
          </a:prstGeom>
        </p:spPr>
      </p:pic>
      <p:pic>
        <p:nvPicPr>
          <p:cNvPr id="6" name="Picture 5">
            <a:extLst>
              <a:ext uri="{FF2B5EF4-FFF2-40B4-BE49-F238E27FC236}">
                <a16:creationId xmlns:a16="http://schemas.microsoft.com/office/drawing/2014/main" id="{009B9610-DC3F-BF98-64DB-83B34D6D3A2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175171" y="2541543"/>
            <a:ext cx="3454642" cy="4053021"/>
          </a:xfrm>
          <a:prstGeom prst="rect">
            <a:avLst/>
          </a:prstGeom>
        </p:spPr>
      </p:pic>
      <p:pic>
        <p:nvPicPr>
          <p:cNvPr id="7" name="Picture 6">
            <a:extLst>
              <a:ext uri="{FF2B5EF4-FFF2-40B4-BE49-F238E27FC236}">
                <a16:creationId xmlns:a16="http://schemas.microsoft.com/office/drawing/2014/main" id="{40529F1B-53E7-15D6-06DB-FA21B36FB61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29943" y="128838"/>
            <a:ext cx="3212625" cy="3300162"/>
          </a:xfrm>
          <a:prstGeom prst="rect">
            <a:avLst/>
          </a:prstGeom>
        </p:spPr>
      </p:pic>
      <p:pic>
        <p:nvPicPr>
          <p:cNvPr id="3" name="Picture 2">
            <a:extLst>
              <a:ext uri="{FF2B5EF4-FFF2-40B4-BE49-F238E27FC236}">
                <a16:creationId xmlns:a16="http://schemas.microsoft.com/office/drawing/2014/main" id="{634C4393-23B8-89DC-0767-6CF8719DC023}"/>
              </a:ext>
            </a:extLst>
          </p:cNvPr>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7336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14E43-F259-C3DA-3661-A668510B27F4}"/>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FA187541-0FAE-DFE3-4C98-9924C175616C}"/>
              </a:ext>
            </a:extLst>
          </p:cNvPr>
          <p:cNvSpPr/>
          <p:nvPr/>
        </p:nvSpPr>
        <p:spPr>
          <a:xfrm>
            <a:off x="603128" y="168880"/>
            <a:ext cx="3544560" cy="646331"/>
          </a:xfrm>
          <a:prstGeom prst="rect">
            <a:avLst/>
          </a:prstGeom>
        </p:spPr>
        <p:txBody>
          <a:bodyPr wrap="none">
            <a:spAutoFit/>
          </a:bodyPr>
          <a:lstStyle/>
          <a:p>
            <a:r>
              <a:rPr lang="en-GB" sz="3600" dirty="0">
                <a:solidFill>
                  <a:schemeClr val="accent1"/>
                </a:solidFill>
                <a:latin typeface="Comic Sans MS" panose="030F0702030302020204" pitchFamily="66" charset="0"/>
              </a:rPr>
              <a:t>Our curriculum:</a:t>
            </a:r>
            <a:endParaRPr lang="en-GB" sz="3600" dirty="0">
              <a:solidFill>
                <a:schemeClr val="accent1"/>
              </a:solidFill>
            </a:endParaRPr>
          </a:p>
        </p:txBody>
      </p:sp>
      <p:pic>
        <p:nvPicPr>
          <p:cNvPr id="2" name="Picture 1">
            <a:extLst>
              <a:ext uri="{FF2B5EF4-FFF2-40B4-BE49-F238E27FC236}">
                <a16:creationId xmlns:a16="http://schemas.microsoft.com/office/drawing/2014/main" id="{3D81E710-D239-50AD-B050-D6EE2CD6E5E1}"/>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457200" y="815211"/>
            <a:ext cx="1991360" cy="1633538"/>
          </a:xfrm>
          <a:prstGeom prst="rect">
            <a:avLst/>
          </a:prstGeom>
        </p:spPr>
      </p:pic>
      <p:pic>
        <p:nvPicPr>
          <p:cNvPr id="4" name="Picture 3">
            <a:extLst>
              <a:ext uri="{FF2B5EF4-FFF2-40B4-BE49-F238E27FC236}">
                <a16:creationId xmlns:a16="http://schemas.microsoft.com/office/drawing/2014/main" id="{9F699B26-33AF-1D3D-1EA6-1CE2BF5C0EB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24250" y="979714"/>
            <a:ext cx="4106636" cy="5475514"/>
          </a:xfrm>
          <a:prstGeom prst="rect">
            <a:avLst/>
          </a:prstGeom>
        </p:spPr>
      </p:pic>
      <p:pic>
        <p:nvPicPr>
          <p:cNvPr id="7" name="Picture 6">
            <a:extLst>
              <a:ext uri="{FF2B5EF4-FFF2-40B4-BE49-F238E27FC236}">
                <a16:creationId xmlns:a16="http://schemas.microsoft.com/office/drawing/2014/main" id="{FF1680A8-CAA6-87A6-46E6-329AD7B3620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020050" y="1344538"/>
            <a:ext cx="3714750" cy="4953000"/>
          </a:xfrm>
          <a:prstGeom prst="rect">
            <a:avLst/>
          </a:prstGeom>
        </p:spPr>
      </p:pic>
      <p:pic>
        <p:nvPicPr>
          <p:cNvPr id="3" name="Picture 2">
            <a:extLst>
              <a:ext uri="{FF2B5EF4-FFF2-40B4-BE49-F238E27FC236}">
                <a16:creationId xmlns:a16="http://schemas.microsoft.com/office/drawing/2014/main" id="{E0E2040A-DEB7-C530-BE63-7002C8ABA274}"/>
              </a:ext>
            </a:extLst>
          </p:cNvPr>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070388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D0C55-9390-6B09-6BC6-9AF2D19BD8F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24818C8-FD3B-2D2D-4671-FF48BEC9824E}"/>
              </a:ext>
            </a:extLst>
          </p:cNvPr>
          <p:cNvSpPr/>
          <p:nvPr/>
        </p:nvSpPr>
        <p:spPr>
          <a:xfrm>
            <a:off x="603128" y="168880"/>
            <a:ext cx="3544560" cy="646331"/>
          </a:xfrm>
          <a:prstGeom prst="rect">
            <a:avLst/>
          </a:prstGeom>
        </p:spPr>
        <p:txBody>
          <a:bodyPr wrap="none">
            <a:spAutoFit/>
          </a:bodyPr>
          <a:lstStyle/>
          <a:p>
            <a:r>
              <a:rPr lang="en-GB" sz="3600" dirty="0">
                <a:solidFill>
                  <a:schemeClr val="accent1"/>
                </a:solidFill>
                <a:latin typeface="Comic Sans MS" panose="030F0702030302020204" pitchFamily="66" charset="0"/>
              </a:rPr>
              <a:t>Our curriculum:</a:t>
            </a:r>
            <a:endParaRPr lang="en-GB" sz="3600" dirty="0">
              <a:solidFill>
                <a:schemeClr val="accent1"/>
              </a:solidFill>
            </a:endParaRPr>
          </a:p>
        </p:txBody>
      </p:sp>
      <p:pic>
        <p:nvPicPr>
          <p:cNvPr id="2" name="Picture 1">
            <a:extLst>
              <a:ext uri="{FF2B5EF4-FFF2-40B4-BE49-F238E27FC236}">
                <a16:creationId xmlns:a16="http://schemas.microsoft.com/office/drawing/2014/main" id="{55AF0517-A51A-EF3F-162A-3785EE0C7B46}"/>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447040" y="815211"/>
            <a:ext cx="2042160" cy="1633538"/>
          </a:xfrm>
          <a:prstGeom prst="rect">
            <a:avLst/>
          </a:prstGeom>
        </p:spPr>
      </p:pic>
      <p:pic>
        <p:nvPicPr>
          <p:cNvPr id="4" name="Picture 3">
            <a:extLst>
              <a:ext uri="{FF2B5EF4-FFF2-40B4-BE49-F238E27FC236}">
                <a16:creationId xmlns:a16="http://schemas.microsoft.com/office/drawing/2014/main" id="{6E4400A2-933B-B997-7D5E-6BC26B21F82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05793" y="1159177"/>
            <a:ext cx="4147457" cy="5529943"/>
          </a:xfrm>
          <a:prstGeom prst="rect">
            <a:avLst/>
          </a:prstGeom>
        </p:spPr>
      </p:pic>
      <p:pic>
        <p:nvPicPr>
          <p:cNvPr id="7" name="Picture 6">
            <a:extLst>
              <a:ext uri="{FF2B5EF4-FFF2-40B4-BE49-F238E27FC236}">
                <a16:creationId xmlns:a16="http://schemas.microsoft.com/office/drawing/2014/main" id="{1A47DE56-982B-69BA-8E3F-55D2B539F56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797922" y="694871"/>
            <a:ext cx="3790950" cy="5054600"/>
          </a:xfrm>
          <a:prstGeom prst="rect">
            <a:avLst/>
          </a:prstGeom>
        </p:spPr>
      </p:pic>
      <p:pic>
        <p:nvPicPr>
          <p:cNvPr id="3" name="Picture 2">
            <a:extLst>
              <a:ext uri="{FF2B5EF4-FFF2-40B4-BE49-F238E27FC236}">
                <a16:creationId xmlns:a16="http://schemas.microsoft.com/office/drawing/2014/main" id="{F2C82D82-8145-2C86-97D4-9E5C77C24A9C}"/>
              </a:ext>
            </a:extLst>
          </p:cNvPr>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10991850" y="87460"/>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9150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E2D080-EB91-389A-BB18-F8E4656AB0EE}"/>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ED54968-BD71-91DA-C41D-B706D539735C}"/>
              </a:ext>
            </a:extLst>
          </p:cNvPr>
          <p:cNvSpPr/>
          <p:nvPr/>
        </p:nvSpPr>
        <p:spPr>
          <a:xfrm>
            <a:off x="603128" y="168880"/>
            <a:ext cx="3544560" cy="646331"/>
          </a:xfrm>
          <a:prstGeom prst="rect">
            <a:avLst/>
          </a:prstGeom>
        </p:spPr>
        <p:txBody>
          <a:bodyPr wrap="none">
            <a:spAutoFit/>
          </a:bodyPr>
          <a:lstStyle/>
          <a:p>
            <a:r>
              <a:rPr lang="en-GB" sz="3600" dirty="0">
                <a:solidFill>
                  <a:schemeClr val="accent1"/>
                </a:solidFill>
                <a:latin typeface="Comic Sans MS" panose="030F0702030302020204" pitchFamily="66" charset="0"/>
              </a:rPr>
              <a:t>Our curriculum:</a:t>
            </a:r>
            <a:endParaRPr lang="en-GB" sz="3600" dirty="0">
              <a:solidFill>
                <a:schemeClr val="accent1"/>
              </a:solidFill>
            </a:endParaRPr>
          </a:p>
        </p:txBody>
      </p:sp>
      <p:pic>
        <p:nvPicPr>
          <p:cNvPr id="2" name="Picture 1">
            <a:extLst>
              <a:ext uri="{FF2B5EF4-FFF2-40B4-BE49-F238E27FC236}">
                <a16:creationId xmlns:a16="http://schemas.microsoft.com/office/drawing/2014/main" id="{4B51F453-ADDC-77D4-2E85-4408BF9FC712}"/>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505968" y="888271"/>
            <a:ext cx="1869440" cy="1633538"/>
          </a:xfrm>
          <a:prstGeom prst="rect">
            <a:avLst/>
          </a:prstGeom>
        </p:spPr>
      </p:pic>
      <p:pic>
        <p:nvPicPr>
          <p:cNvPr id="4" name="Picture 3">
            <a:extLst>
              <a:ext uri="{FF2B5EF4-FFF2-40B4-BE49-F238E27FC236}">
                <a16:creationId xmlns:a16="http://schemas.microsoft.com/office/drawing/2014/main" id="{B087E62B-E419-672D-7B64-17753FAE1A8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5400000">
            <a:off x="4415347" y="815024"/>
            <a:ext cx="3384973" cy="2538730"/>
          </a:xfrm>
          <a:prstGeom prst="rect">
            <a:avLst/>
          </a:prstGeom>
        </p:spPr>
      </p:pic>
      <p:pic>
        <p:nvPicPr>
          <p:cNvPr id="7" name="Picture 6">
            <a:extLst>
              <a:ext uri="{FF2B5EF4-FFF2-40B4-BE49-F238E27FC236}">
                <a16:creationId xmlns:a16="http://schemas.microsoft.com/office/drawing/2014/main" id="{4C392A01-45D7-98D7-0A95-2CB6752A2FE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832757" y="3257550"/>
            <a:ext cx="4114800" cy="3086100"/>
          </a:xfrm>
          <a:prstGeom prst="rect">
            <a:avLst/>
          </a:prstGeom>
        </p:spPr>
      </p:pic>
      <p:pic>
        <p:nvPicPr>
          <p:cNvPr id="6" name="Picture 5">
            <a:extLst>
              <a:ext uri="{FF2B5EF4-FFF2-40B4-BE49-F238E27FC236}">
                <a16:creationId xmlns:a16="http://schemas.microsoft.com/office/drawing/2014/main" id="{C9C1CBA0-53DF-1078-1F07-68610CAF1DE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758795" y="1371313"/>
            <a:ext cx="3927237" cy="5236316"/>
          </a:xfrm>
          <a:prstGeom prst="rect">
            <a:avLst/>
          </a:prstGeom>
        </p:spPr>
      </p:pic>
      <p:pic>
        <p:nvPicPr>
          <p:cNvPr id="3" name="Picture 2">
            <a:extLst>
              <a:ext uri="{FF2B5EF4-FFF2-40B4-BE49-F238E27FC236}">
                <a16:creationId xmlns:a16="http://schemas.microsoft.com/office/drawing/2014/main" id="{28F9F650-EA4D-75E1-14BE-31A6AE4A25CA}"/>
              </a:ext>
            </a:extLst>
          </p:cNvPr>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7A34CF4A-5FD1-BD9B-D9F5-EF716C98A9BE}"/>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838469" y="3989471"/>
            <a:ext cx="2140060" cy="2476627"/>
          </a:xfrm>
          <a:prstGeom prst="rect">
            <a:avLst/>
          </a:prstGeom>
        </p:spPr>
      </p:pic>
    </p:spTree>
    <p:extLst>
      <p:ext uri="{BB962C8B-B14F-4D97-AF65-F5344CB8AC3E}">
        <p14:creationId xmlns:p14="http://schemas.microsoft.com/office/powerpoint/2010/main" val="7924937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62897C-4565-92D6-A67F-0E307765F87B}"/>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0ECFA20-00DA-41FE-296D-B2BD81E518B6}"/>
              </a:ext>
            </a:extLst>
          </p:cNvPr>
          <p:cNvSpPr/>
          <p:nvPr/>
        </p:nvSpPr>
        <p:spPr>
          <a:xfrm>
            <a:off x="603128" y="168880"/>
            <a:ext cx="3544560" cy="646331"/>
          </a:xfrm>
          <a:prstGeom prst="rect">
            <a:avLst/>
          </a:prstGeom>
        </p:spPr>
        <p:txBody>
          <a:bodyPr wrap="none">
            <a:spAutoFit/>
          </a:bodyPr>
          <a:lstStyle/>
          <a:p>
            <a:r>
              <a:rPr lang="en-GB" sz="3600" dirty="0">
                <a:solidFill>
                  <a:schemeClr val="accent1"/>
                </a:solidFill>
                <a:latin typeface="Comic Sans MS" panose="030F0702030302020204" pitchFamily="66" charset="0"/>
              </a:rPr>
              <a:t>Our curriculum:</a:t>
            </a:r>
            <a:endParaRPr lang="en-GB" sz="3600" dirty="0">
              <a:solidFill>
                <a:schemeClr val="accent1"/>
              </a:solidFill>
            </a:endParaRPr>
          </a:p>
        </p:txBody>
      </p:sp>
      <p:pic>
        <p:nvPicPr>
          <p:cNvPr id="2" name="Picture 1">
            <a:extLst>
              <a:ext uri="{FF2B5EF4-FFF2-40B4-BE49-F238E27FC236}">
                <a16:creationId xmlns:a16="http://schemas.microsoft.com/office/drawing/2014/main" id="{408FC61B-2FE0-F96B-0805-007AAF892D54}"/>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690880" y="815211"/>
            <a:ext cx="2275840" cy="1633538"/>
          </a:xfrm>
          <a:prstGeom prst="rect">
            <a:avLst/>
          </a:prstGeom>
        </p:spPr>
      </p:pic>
      <p:pic>
        <p:nvPicPr>
          <p:cNvPr id="4" name="Picture 3">
            <a:extLst>
              <a:ext uri="{FF2B5EF4-FFF2-40B4-BE49-F238E27FC236}">
                <a16:creationId xmlns:a16="http://schemas.microsoft.com/office/drawing/2014/main" id="{6CB8D064-49BA-6EE1-97F8-FBBAE04852A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3128" y="3052091"/>
            <a:ext cx="4212771" cy="3159578"/>
          </a:xfrm>
          <a:prstGeom prst="rect">
            <a:avLst/>
          </a:prstGeom>
        </p:spPr>
      </p:pic>
      <p:pic>
        <p:nvPicPr>
          <p:cNvPr id="7" name="Picture 6">
            <a:extLst>
              <a:ext uri="{FF2B5EF4-FFF2-40B4-BE49-F238E27FC236}">
                <a16:creationId xmlns:a16="http://schemas.microsoft.com/office/drawing/2014/main" id="{AE6C54D3-2D33-674B-002C-3CC0C42045D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5400000">
            <a:off x="3786806" y="544740"/>
            <a:ext cx="4357915" cy="3268436"/>
          </a:xfrm>
          <a:prstGeom prst="rect">
            <a:avLst/>
          </a:prstGeom>
        </p:spPr>
      </p:pic>
      <p:pic>
        <p:nvPicPr>
          <p:cNvPr id="9" name="Picture 8">
            <a:extLst>
              <a:ext uri="{FF2B5EF4-FFF2-40B4-BE49-F238E27FC236}">
                <a16:creationId xmlns:a16="http://schemas.microsoft.com/office/drawing/2014/main" id="{71126AE8-7154-6146-4CC0-191A6AFB5211}"/>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rot="10800000">
            <a:off x="8059963" y="3786215"/>
            <a:ext cx="3268436" cy="3071785"/>
          </a:xfrm>
          <a:prstGeom prst="rect">
            <a:avLst/>
          </a:prstGeom>
        </p:spPr>
      </p:pic>
      <p:pic>
        <p:nvPicPr>
          <p:cNvPr id="3" name="Picture 2">
            <a:extLst>
              <a:ext uri="{FF2B5EF4-FFF2-40B4-BE49-F238E27FC236}">
                <a16:creationId xmlns:a16="http://schemas.microsoft.com/office/drawing/2014/main" id="{9CF338FF-6E8B-FB04-1752-8645E93E7C18}"/>
              </a:ext>
            </a:extLst>
          </p:cNvPr>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FF2171B9-69C7-C7CF-8C3F-78313EAADDD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207767" y="229812"/>
            <a:ext cx="2635385" cy="3340272"/>
          </a:xfrm>
          <a:prstGeom prst="rect">
            <a:avLst/>
          </a:prstGeom>
        </p:spPr>
      </p:pic>
    </p:spTree>
    <p:extLst>
      <p:ext uri="{BB962C8B-B14F-4D97-AF65-F5344CB8AC3E}">
        <p14:creationId xmlns:p14="http://schemas.microsoft.com/office/powerpoint/2010/main" val="810989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593A718-BB9C-4266-A05A-ABD4AAF50E8F}"/>
              </a:ext>
            </a:extLst>
          </p:cNvPr>
          <p:cNvSpPr txBox="1"/>
          <p:nvPr/>
        </p:nvSpPr>
        <p:spPr>
          <a:xfrm>
            <a:off x="772160" y="478345"/>
            <a:ext cx="5554149" cy="6370975"/>
          </a:xfrm>
          <a:prstGeom prst="rect">
            <a:avLst/>
          </a:prstGeom>
          <a:noFill/>
        </p:spPr>
        <p:txBody>
          <a:bodyPr wrap="none" rtlCol="0">
            <a:spAutoFit/>
          </a:bodyPr>
          <a:lstStyle/>
          <a:p>
            <a:r>
              <a:rPr lang="en-GB" u="sng" dirty="0"/>
              <a:t>Transition</a:t>
            </a:r>
          </a:p>
          <a:p>
            <a:endParaRPr lang="en-GB" u="sng" dirty="0"/>
          </a:p>
          <a:p>
            <a:endParaRPr lang="en-GB" u="sng" dirty="0"/>
          </a:p>
          <a:p>
            <a:pPr marL="285750" indent="-285750">
              <a:buFont typeface="Arial" panose="020B0604020202020204" pitchFamily="34" charset="0"/>
              <a:buChar char="•"/>
            </a:pPr>
            <a:r>
              <a:rPr lang="en-GB" sz="2800" u="sng" dirty="0"/>
              <a:t>Stay and Play </a:t>
            </a:r>
          </a:p>
          <a:p>
            <a:r>
              <a:rPr lang="en-GB" sz="2800" dirty="0"/>
              <a:t>Monday 6</a:t>
            </a:r>
            <a:r>
              <a:rPr lang="en-GB" sz="2800" baseline="30000" dirty="0"/>
              <a:t>th</a:t>
            </a:r>
            <a:r>
              <a:rPr lang="en-GB" sz="2800" dirty="0"/>
              <a:t> July</a:t>
            </a:r>
          </a:p>
          <a:p>
            <a:r>
              <a:rPr lang="en-GB" sz="2800" dirty="0"/>
              <a:t>1-1.45 Oak class, 2-2.45 Ash class</a:t>
            </a:r>
          </a:p>
          <a:p>
            <a:endParaRPr lang="en-GB" sz="2800" u="sng" dirty="0"/>
          </a:p>
          <a:p>
            <a:endParaRPr lang="en-GB" sz="2800" u="sng" dirty="0"/>
          </a:p>
          <a:p>
            <a:pPr marL="285750" indent="-285750">
              <a:buFont typeface="Arial" panose="020B0604020202020204" pitchFamily="34" charset="0"/>
              <a:buChar char="•"/>
            </a:pPr>
            <a:r>
              <a:rPr lang="en-GB" sz="2800" u="sng" dirty="0"/>
              <a:t>Transition days</a:t>
            </a:r>
          </a:p>
          <a:p>
            <a:r>
              <a:rPr lang="en-GB" sz="2800" dirty="0"/>
              <a:t>Monday 13</a:t>
            </a:r>
            <a:r>
              <a:rPr lang="en-GB" sz="2800" baseline="30000" dirty="0"/>
              <a:t>th</a:t>
            </a:r>
            <a:r>
              <a:rPr lang="en-GB" sz="2800" dirty="0"/>
              <a:t> July</a:t>
            </a:r>
          </a:p>
          <a:p>
            <a:r>
              <a:rPr lang="en-GB" sz="2800" dirty="0"/>
              <a:t>Allocated a morning or afternoon</a:t>
            </a:r>
          </a:p>
          <a:p>
            <a:endParaRPr lang="en-GB" sz="2800" u="sng" dirty="0"/>
          </a:p>
          <a:p>
            <a:r>
              <a:rPr lang="en-GB" sz="2800" u="sng" dirty="0"/>
              <a:t>Tuesday 14</a:t>
            </a:r>
            <a:r>
              <a:rPr lang="en-GB" sz="2800" u="sng" baseline="30000" dirty="0"/>
              <a:t>th</a:t>
            </a:r>
            <a:r>
              <a:rPr lang="en-GB" sz="2800" u="sng" dirty="0"/>
              <a:t> July</a:t>
            </a:r>
          </a:p>
          <a:p>
            <a:r>
              <a:rPr lang="en-GB" sz="2800" dirty="0"/>
              <a:t>All day 8.40-3.15</a:t>
            </a:r>
          </a:p>
          <a:p>
            <a:r>
              <a:rPr lang="en-GB" sz="2800" dirty="0"/>
              <a:t>Children need a packed lunch</a:t>
            </a:r>
          </a:p>
          <a:p>
            <a:endParaRPr lang="en-GB" u="sng" dirty="0"/>
          </a:p>
        </p:txBody>
      </p:sp>
      <p:pic>
        <p:nvPicPr>
          <p:cNvPr id="6" name="Picture 2">
            <a:extLst>
              <a:ext uri="{FF2B5EF4-FFF2-40B4-BE49-F238E27FC236}">
                <a16:creationId xmlns:a16="http://schemas.microsoft.com/office/drawing/2014/main" id="{8C5CDDD2-5698-4A3A-8C78-13614525E732}"/>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9B4813BD-C062-A632-F161-02806EE29AA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7571" y="1005999"/>
            <a:ext cx="1679175" cy="2371198"/>
          </a:xfrm>
          <a:prstGeom prst="rect">
            <a:avLst/>
          </a:prstGeom>
        </p:spPr>
      </p:pic>
      <p:sp>
        <p:nvSpPr>
          <p:cNvPr id="8" name="TextBox 7">
            <a:extLst>
              <a:ext uri="{FF2B5EF4-FFF2-40B4-BE49-F238E27FC236}">
                <a16:creationId xmlns:a16="http://schemas.microsoft.com/office/drawing/2014/main" id="{91EC7F6E-BA92-2190-00FC-4163EC2C0BA3}"/>
              </a:ext>
            </a:extLst>
          </p:cNvPr>
          <p:cNvSpPr txBox="1"/>
          <p:nvPr/>
        </p:nvSpPr>
        <p:spPr>
          <a:xfrm>
            <a:off x="8788458" y="1452880"/>
            <a:ext cx="1005840" cy="646331"/>
          </a:xfrm>
          <a:prstGeom prst="rect">
            <a:avLst/>
          </a:prstGeom>
          <a:noFill/>
        </p:spPr>
        <p:txBody>
          <a:bodyPr wrap="square" rtlCol="0">
            <a:spAutoFit/>
          </a:bodyPr>
          <a:lstStyle/>
          <a:p>
            <a:r>
              <a:rPr lang="en-GB" dirty="0"/>
              <a:t>Family photo</a:t>
            </a:r>
          </a:p>
        </p:txBody>
      </p:sp>
    </p:spTree>
    <p:extLst>
      <p:ext uri="{BB962C8B-B14F-4D97-AF65-F5344CB8AC3E}">
        <p14:creationId xmlns:p14="http://schemas.microsoft.com/office/powerpoint/2010/main" val="20828571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EF3D8D-75D9-D8BA-2902-10F2F9D14BE8}"/>
              </a:ext>
            </a:extLst>
          </p:cNvPr>
          <p:cNvSpPr>
            <a:spLocks noGrp="1"/>
          </p:cNvSpPr>
          <p:nvPr>
            <p:ph type="title"/>
          </p:nvPr>
        </p:nvSpPr>
        <p:spPr/>
        <p:txBody>
          <a:bodyPr/>
          <a:lstStyle/>
          <a:p>
            <a:r>
              <a:rPr lang="en-GB" dirty="0">
                <a:latin typeface="Comic Sans MS" panose="030F0702030302020204" pitchFamily="66" charset="0"/>
              </a:rPr>
              <a:t>Next</a:t>
            </a:r>
          </a:p>
        </p:txBody>
      </p:sp>
      <p:sp>
        <p:nvSpPr>
          <p:cNvPr id="3" name="Content Placeholder 2">
            <a:extLst>
              <a:ext uri="{FF2B5EF4-FFF2-40B4-BE49-F238E27FC236}">
                <a16:creationId xmlns:a16="http://schemas.microsoft.com/office/drawing/2014/main" id="{5AE402C9-5A8A-0376-591C-CC6D0FDF31DB}"/>
              </a:ext>
            </a:extLst>
          </p:cNvPr>
          <p:cNvSpPr>
            <a:spLocks noGrp="1"/>
          </p:cNvSpPr>
          <p:nvPr>
            <p:ph idx="1"/>
          </p:nvPr>
        </p:nvSpPr>
        <p:spPr>
          <a:xfrm>
            <a:off x="677334" y="1269999"/>
            <a:ext cx="9945842" cy="4655671"/>
          </a:xfrm>
        </p:spPr>
        <p:txBody>
          <a:bodyPr>
            <a:normAutofit/>
          </a:bodyPr>
          <a:lstStyle/>
          <a:p>
            <a:r>
              <a:rPr lang="en-GB" u="sng" dirty="0">
                <a:solidFill>
                  <a:schemeClr val="tx1"/>
                </a:solidFill>
                <a:latin typeface="Comic Sans MS" panose="030F0702030302020204" pitchFamily="66" charset="0"/>
              </a:rPr>
              <a:t>Handouts and further information</a:t>
            </a:r>
          </a:p>
          <a:p>
            <a:pPr>
              <a:buFont typeface="Arial" panose="020B0604020202020204" pitchFamily="34" charset="0"/>
              <a:buChar char="•"/>
            </a:pPr>
            <a:r>
              <a:rPr lang="en-GB" dirty="0">
                <a:solidFill>
                  <a:schemeClr val="tx1"/>
                </a:solidFill>
                <a:latin typeface="Comic Sans MS" panose="030F0702030302020204" pitchFamily="66" charset="0"/>
              </a:rPr>
              <a:t>      ‘School Readiness’ leaflets and ‘All About Me’</a:t>
            </a:r>
          </a:p>
          <a:p>
            <a:pPr>
              <a:buFont typeface="Arial" panose="020B0604020202020204" pitchFamily="34" charset="0"/>
              <a:buChar char="•"/>
            </a:pPr>
            <a:r>
              <a:rPr lang="en-GB" dirty="0">
                <a:solidFill>
                  <a:schemeClr val="tx1"/>
                </a:solidFill>
                <a:latin typeface="Comic Sans MS" panose="030F0702030302020204" pitchFamily="66" charset="0"/>
              </a:rPr>
              <a:t>Monday 6</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July – Stay and Play Session (return the ‘All About Me’ sheet and a family picture)</a:t>
            </a:r>
          </a:p>
          <a:p>
            <a:pPr marL="0" indent="0">
              <a:buNone/>
            </a:pPr>
            <a:r>
              <a:rPr lang="en-GB" dirty="0">
                <a:solidFill>
                  <a:schemeClr val="tx1"/>
                </a:solidFill>
                <a:latin typeface="Comic Sans MS" panose="030F0702030302020204" pitchFamily="66" charset="0"/>
              </a:rPr>
              <a:t>      Oak class 1-1.45pm    Ash class 2-2.45pm</a:t>
            </a:r>
          </a:p>
          <a:p>
            <a:pPr>
              <a:buFont typeface="Arial" panose="020B0604020202020204" pitchFamily="34" charset="0"/>
              <a:buChar char="•"/>
            </a:pPr>
            <a:r>
              <a:rPr lang="en-GB" dirty="0">
                <a:solidFill>
                  <a:schemeClr val="tx1"/>
                </a:solidFill>
                <a:latin typeface="Comic Sans MS" panose="030F0702030302020204" pitchFamily="66" charset="0"/>
              </a:rPr>
              <a:t>transition sessions:</a:t>
            </a:r>
          </a:p>
          <a:p>
            <a:pPr marL="0" indent="0">
              <a:buNone/>
            </a:pPr>
            <a:r>
              <a:rPr lang="en-GB" dirty="0">
                <a:solidFill>
                  <a:schemeClr val="tx1"/>
                </a:solidFill>
                <a:latin typeface="Comic Sans MS" panose="030F0702030302020204" pitchFamily="66" charset="0"/>
              </a:rPr>
              <a:t>Monday 13</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 morning or afternoon. </a:t>
            </a:r>
          </a:p>
          <a:p>
            <a:pPr marL="0" indent="0">
              <a:buNone/>
            </a:pPr>
            <a:r>
              <a:rPr lang="en-GB" dirty="0">
                <a:solidFill>
                  <a:schemeClr val="tx1"/>
                </a:solidFill>
                <a:latin typeface="Comic Sans MS" panose="030F0702030302020204" pitchFamily="66" charset="0"/>
              </a:rPr>
              <a:t>Tuesday 14</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July – all day. Children need a packed lunch</a:t>
            </a:r>
          </a:p>
          <a:p>
            <a:pPr marL="0" indent="0">
              <a:buNone/>
            </a:pPr>
            <a:endParaRPr lang="en-GB" dirty="0">
              <a:solidFill>
                <a:schemeClr val="tx1"/>
              </a:solidFill>
              <a:latin typeface="Comic Sans MS" panose="030F0702030302020204" pitchFamily="66" charset="0"/>
            </a:endParaRPr>
          </a:p>
          <a:p>
            <a:pPr marL="0" indent="0">
              <a:buNone/>
            </a:pPr>
            <a:endParaRPr lang="en-GB" dirty="0">
              <a:solidFill>
                <a:schemeClr val="tx1"/>
              </a:solidFill>
              <a:latin typeface="Comic Sans MS" panose="030F0702030302020204" pitchFamily="66" charset="0"/>
            </a:endParaRPr>
          </a:p>
          <a:p>
            <a:r>
              <a:rPr lang="en-GB" dirty="0">
                <a:solidFill>
                  <a:schemeClr val="tx1"/>
                </a:solidFill>
                <a:latin typeface="Comic Sans MS" panose="030F0702030302020204" pitchFamily="66" charset="0"/>
              </a:rPr>
              <a:t>– uniform samples, Trinity -Before and After School Club, food samples, </a:t>
            </a:r>
          </a:p>
          <a:p>
            <a:r>
              <a:rPr lang="en-GB" dirty="0">
                <a:solidFill>
                  <a:schemeClr val="tx1"/>
                </a:solidFill>
                <a:latin typeface="Comic Sans MS" panose="030F0702030302020204" pitchFamily="66" charset="0"/>
              </a:rPr>
              <a:t>Tour of Classroom</a:t>
            </a:r>
            <a:endParaRPr lang="en-GB" dirty="0"/>
          </a:p>
          <a:p>
            <a:endParaRPr lang="en-GB" dirty="0"/>
          </a:p>
        </p:txBody>
      </p:sp>
      <p:pic>
        <p:nvPicPr>
          <p:cNvPr id="5" name="Picture 2">
            <a:extLst>
              <a:ext uri="{FF2B5EF4-FFF2-40B4-BE49-F238E27FC236}">
                <a16:creationId xmlns:a16="http://schemas.microsoft.com/office/drawing/2014/main" id="{F1BEBD5F-47E0-4206-8339-0C094948BF8A}"/>
              </a:ext>
            </a:extLst>
          </p:cNvPr>
          <p:cNvPicPr>
            <a:picLocks noChangeAspect="1" noChangeArrowheads="1"/>
          </p:cNvPicPr>
          <p:nvPr/>
        </p:nvPicPr>
        <p:blipFill>
          <a:blip r:embed="rId2" cstate="email">
            <a:extLst>
              <a:ext uri="{28A0092B-C50C-407E-A947-70E740481C1C}">
                <a14:useLocalDpi xmlns:a14="http://schemas.microsoft.com/office/drawing/2010/main"/>
              </a:ext>
            </a:extLst>
          </a:blip>
          <a:stretch>
            <a:fillRect/>
          </a:stretch>
        </p:blipFill>
        <p:spPr bwMode="auto">
          <a:xfrm>
            <a:off x="10991850" y="109232"/>
            <a:ext cx="1099867" cy="110755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2416600"/>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5654A926863D044B21ADD3330098A76" ma:contentTypeVersion="20" ma:contentTypeDescription="Create a new document." ma:contentTypeScope="" ma:versionID="0ca127f9d82ded87f7b48eb6fa27f55d">
  <xsd:schema xmlns:xsd="http://www.w3.org/2001/XMLSchema" xmlns:xs="http://www.w3.org/2001/XMLSchema" xmlns:p="http://schemas.microsoft.com/office/2006/metadata/properties" xmlns:ns2="76da0ca7-be09-4fd7-b54c-0a5d58218392" xmlns:ns3="f946e79a-ebb3-4168-b41a-534bec32ecb2" targetNamespace="http://schemas.microsoft.com/office/2006/metadata/properties" ma:root="true" ma:fieldsID="161c2a243c99f4d396dc75c28a5af6b1" ns2:_="" ns3:_="">
    <xsd:import namespace="76da0ca7-be09-4fd7-b54c-0a5d58218392"/>
    <xsd:import namespace="f946e79a-ebb3-4168-b41a-534bec32ecb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Summer1"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6da0ca7-be09-4fd7-b54c-0a5d582183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Summer1" ma:index="21" nillable="true" ma:displayName="Summer 1" ma:format="Dropdown" ma:internalName="Summer1">
      <xsd:simpleType>
        <xsd:restriction base="dms:Text">
          <xsd:maxLength value="255"/>
        </xsd:restrictio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366d6860-d01e-4c43-9962-b51fa0336c7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946e79a-ebb3-4168-b41a-534bec32ecb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54953b7d-07cc-4075-b78a-e09af8d9c347}" ma:internalName="TaxCatchAll" ma:showField="CatchAllData" ma:web="f946e79a-ebb3-4168-b41a-534bec32ec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ummer1 xmlns="76da0ca7-be09-4fd7-b54c-0a5d58218392" xsi:nil="true"/>
    <TaxCatchAll xmlns="f946e79a-ebb3-4168-b41a-534bec32ecb2" xsi:nil="true"/>
    <lcf76f155ced4ddcb4097134ff3c332f xmlns="76da0ca7-be09-4fd7-b54c-0a5d5821839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288494E-A376-4BB2-AD72-C77E7071EB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6da0ca7-be09-4fd7-b54c-0a5d58218392"/>
    <ds:schemaRef ds:uri="f946e79a-ebb3-4168-b41a-534bec32ec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3C95CFB-3FAD-4D8F-849D-BF195748B2B2}">
  <ds:schemaRefs>
    <ds:schemaRef ds:uri="http://schemas.microsoft.com/sharepoint/v3/contenttype/forms"/>
  </ds:schemaRefs>
</ds:datastoreItem>
</file>

<file path=customXml/itemProps3.xml><?xml version="1.0" encoding="utf-8"?>
<ds:datastoreItem xmlns:ds="http://schemas.openxmlformats.org/officeDocument/2006/customXml" ds:itemID="{786DB0BA-35D1-436A-8912-387C3A99F0C3}">
  <ds:schemaRefs>
    <ds:schemaRef ds:uri="http://schemas.microsoft.com/office/2006/metadata/properties"/>
    <ds:schemaRef ds:uri="http://schemas.microsoft.com/office/infopath/2007/PartnerControls"/>
    <ds:schemaRef ds:uri="76da0ca7-be09-4fd7-b54c-0a5d58218392"/>
    <ds:schemaRef ds:uri="f946e79a-ebb3-4168-b41a-534bec32ecb2"/>
  </ds:schemaRefs>
</ds:datastoreItem>
</file>

<file path=docProps/app.xml><?xml version="1.0" encoding="utf-8"?>
<Properties xmlns="http://schemas.openxmlformats.org/officeDocument/2006/extended-properties" xmlns:vt="http://schemas.openxmlformats.org/officeDocument/2006/docPropsVTypes">
  <TotalTime>1254</TotalTime>
  <Words>711</Words>
  <Application>Microsoft Office PowerPoint</Application>
  <PresentationFormat>Widescreen</PresentationFormat>
  <Paragraphs>83</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Comic Sans MS</vt:lpstr>
      <vt:lpstr>Trebuchet MS</vt:lpstr>
      <vt:lpstr>Wingdings 3</vt:lpstr>
      <vt:lpstr>Facet</vt:lpstr>
      <vt:lpstr>PowerPoint Presentation</vt:lpstr>
      <vt:lpstr>Welcome </vt:lpstr>
      <vt:lpstr>PowerPoint Presentation</vt:lpstr>
      <vt:lpstr>Independence and Resilience</vt:lpstr>
      <vt:lpstr>We will support you and your child  to settle in quickly</vt:lpstr>
      <vt:lpstr>PowerPoint Presentation</vt:lpstr>
      <vt:lpstr>How can I help my child to be Reception Ready?</vt:lpstr>
      <vt:lpstr>PowerPoint Presentation</vt:lpstr>
      <vt:lpstr>Communicating and working together with parents and Carers  </vt:lpstr>
      <vt:lpstr>The Curriculum Your child will be learning skills, acquiring new knowledge and demonstrating their understanding through 7 areas of learning.  All areas are vital and interconnected.  The Prime Areas: Personal, Social and Emotional Development Communication and Language development Physical Development  Specific Areas: Literacy Mathematics Understanding the World Expressive Arts and Design </vt:lpstr>
      <vt:lpstr>Teaching and Learning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Next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Andrea Guest</dc:creator>
  <cp:lastModifiedBy>Andrea Guest</cp:lastModifiedBy>
  <cp:revision>7</cp:revision>
  <cp:lastPrinted>2024-06-05T14:46:17Z</cp:lastPrinted>
  <dcterms:created xsi:type="dcterms:W3CDTF">2023-06-07T13:25:19Z</dcterms:created>
  <dcterms:modified xsi:type="dcterms:W3CDTF">2026-06-08T08:44:05Z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0x01010095654A926863D044B21ADD3330098A76</vt:lpwstr>
  </property>
  <property fmtid="{D5CDD505-2E9C-101B-9397-08002B2CF9AE}" pid="3" name="MediaServiceImageTags">
    <vt:lpwstr/>
  </property>
</Properties>
</file>