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6" r:id="rId5"/>
    <p:sldId id="257" r:id="rId6"/>
    <p:sldId id="258" r:id="rId7"/>
    <p:sldId id="259" r:id="rId8"/>
    <p:sldId id="260" r:id="rId9"/>
    <p:sldId id="265" r:id="rId10"/>
    <p:sldId id="264" r:id="rId11"/>
    <p:sldId id="27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2A89E35-3573-4C5B-9275-5F553CECB1BE}" v="3" dt="2026-06-07T20:43:50.0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 snapToGrid="0">
      <p:cViewPr varScale="1">
        <p:scale>
          <a:sx n="88" d="100"/>
          <a:sy n="88" d="100"/>
        </p:scale>
        <p:origin x="854" y="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151E19-6A34-45BA-8A99-BD4FBC12F4F0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0C7E50-135D-4F17-94B6-7F2453F50C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09697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0C7E50-135D-4F17-94B6-7F2453F50CC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791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EA0EC-2C78-4699-A5AD-5833F9CACD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A3B8302-E17A-4F2F-AD00-D5DB12982C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083F24-44A7-4ED1-93E9-F5E07BC87F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E49D56-4756-4C74-A415-733F4F419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A9348-ABC8-4EF2-ACB7-1FAEBDDD1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2561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DFE19-239C-4EB2-BB8F-486B3E502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AE999-33D2-439B-BD59-95DFDB0736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EF0417-BAC7-4757-B080-E6E6B02F58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63BCF8-493B-4F68-8248-7E5FC2F881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2D7B18-97DB-4148-8163-96EDC5250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2364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1CAF4-EE70-4F09-BFE4-4FF47304E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175D-CC67-4F09-9277-845E0C7365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89A894-DB9E-437A-AF7E-D9A63943B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2D8E30-7F79-4750-98A8-DB907D032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324063-C34E-4994-BA76-FC03822C2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69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B79EB-EFCC-4F76-9C9B-6126E47A8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AAE08-F069-477D-A072-61B6C9765A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68D1F7-D39F-476E-9F73-EBFE36421D8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AD4B4C-2EEE-4407-92C8-49AF779A7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CFF9C4-3321-456E-831E-620EF0CDFE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10B124-9873-45EA-A5EE-38EE51D60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541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8C586-D9E9-4FBF-BD8A-FAA05EC39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4EC4F-3EA6-4C24-B40D-2F662029B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DD6598-2572-4106-BB56-EA3EB4ABD0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FBE711-CC44-436B-B17E-0D40FAED22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D0E49C2-4445-4304-A882-0BB5B30C15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315237B-2485-4D2E-A827-A1C07180B9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649296-AE5D-4C34-B947-012A08DFEA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F10709-7118-4A96-9B6D-81B44B15B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874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0EFE7-C6C6-41D1-8659-8B94C73D5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61DF5A-3FFA-42D8-9878-52718C67E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941CA8-C214-43DE-9A10-81C07EF8E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36088CE-2C18-4676-B98A-5584AE17D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609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250D1E-C35A-47FD-8A9E-EF5DC9CA2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2E717F-D4E7-470D-AE04-76412F512F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FA681D1-9F78-45BC-9A75-F06F46376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259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0FB30-92EC-4123-9DEE-5426915AE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69820-6147-4CE5-A0F8-510E6BB814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E05DB2-EB2B-4E20-881D-3ADE9AC7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628D5F-08DD-4D28-A213-70A5BA479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02F08E-EAA3-4A4F-B705-94A2FA9EF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FA92CE-E611-4D86-9AE3-B4961CA93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819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0819B-D28E-4248-8F79-9287D1E65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CC83361-5637-4263-8B99-EBCDCEA002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1BFAFA-FC3B-4CDC-ABE7-2A996DE862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EFD57C-BFAF-40A0-BB1F-B48A5F59C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29A3D9-2C5B-4A18-BACA-6305DA769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51760-A7BD-4E4D-8167-F8669B457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280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8D938C-E9B4-4957-9DF1-D6EEB14EB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95E6A9-8AB8-42E1-8E67-6FCA482C61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7D5EE-0327-49E3-A31D-2367A92B19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FBD9ED-5C04-4788-BDB5-8268C9869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954EA-D1BA-41B5-985D-99077FEED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687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2F58FC-6953-49A0-912E-32888A14B3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E7523C-D814-4458-A9D6-4CE26C19C7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565726-83D8-4359-87D6-C56D3B4E8E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E58D5-4B85-4A44-BD65-A3012063D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039C0-219A-44C9-B697-2062197DD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7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850AA1-3856-4660-9918-1BF6DFF5B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F329C3-C4AB-48EE-A72E-64306181BA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5E45E7-C90F-450A-94F2-400B3683C3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2E2B91-F05A-4A28-89BB-6E0D94B7FDBC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0BE3D-5067-4EBB-BA4C-3CDE9A9D51A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A7970C-63B2-494F-B0C0-75C5E72996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283FE-1D37-4DD5-9F94-E3F434A78F5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954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20.jpeg"/><Relationship Id="rId18" Type="http://schemas.openxmlformats.org/officeDocument/2006/relationships/image" Target="../media/image25.jpe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image" Target="../media/image18.jpeg"/><Relationship Id="rId5" Type="http://schemas.openxmlformats.org/officeDocument/2006/relationships/image" Target="../media/image12.png"/><Relationship Id="rId15" Type="http://schemas.openxmlformats.org/officeDocument/2006/relationships/image" Target="../media/image2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10" Type="http://schemas.openxmlformats.org/officeDocument/2006/relationships/image" Target="../media/image34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21F46A-1C60-4E00-BBD7-4FCD0FD80E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040" y="707665"/>
            <a:ext cx="4283986" cy="2393343"/>
          </a:xfrm>
        </p:spPr>
        <p:txBody>
          <a:bodyPr>
            <a:normAutofit fontScale="90000"/>
          </a:bodyPr>
          <a:lstStyle/>
          <a:p>
            <a:br>
              <a:rPr lang="en-GB" sz="3100" dirty="0"/>
            </a:br>
            <a:br>
              <a:rPr lang="en-GB" sz="3100" dirty="0"/>
            </a:br>
            <a:r>
              <a:rPr lang="en-GB" sz="3100" dirty="0"/>
              <a:t>Welcome to Highfield </a:t>
            </a:r>
            <a:br>
              <a:rPr lang="en-GB" sz="3100" dirty="0"/>
            </a:br>
            <a:r>
              <a:rPr lang="en-GB" sz="3100"/>
              <a:t>St Matthew’s </a:t>
            </a:r>
            <a:r>
              <a:rPr lang="en-GB" sz="3100" dirty="0"/>
              <a:t>Nursery</a:t>
            </a:r>
            <a:br>
              <a:rPr lang="en-GB" sz="3100" dirty="0"/>
            </a:br>
            <a:br>
              <a:rPr lang="en-GB" sz="3100" dirty="0"/>
            </a:br>
            <a:r>
              <a:rPr lang="en-GB" sz="3100" dirty="0"/>
              <a:t>New intake meeting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B0A80C5-3A92-4EBE-A50A-940988010D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5926927" y="578738"/>
            <a:ext cx="5646296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1185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3F24A09B-713F-43FC-AB6E-B880839685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6B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0B91AB35-C3B4-4B70-B3DD-13D63B7DA2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133975" y="2423149"/>
            <a:ext cx="0" cy="201168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95B5595F-623F-4F67-BDAB-3495F0EABF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5850" y="639763"/>
            <a:ext cx="971550" cy="138588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B4B6EAC-AD1C-4323-A937-D66D1E7E188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5663" y="639763"/>
            <a:ext cx="812800" cy="138588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3F9D2DF-3D13-4174-8B69-5261B229519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65850" y="2093913"/>
            <a:ext cx="2727325" cy="41243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280D46E-64CB-4116-948D-F0A6746F264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61438" y="639763"/>
            <a:ext cx="2525713" cy="18732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72E5AC-4C11-49A7-A3A8-15D9F9D1F9B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1438" y="2581275"/>
            <a:ext cx="1203325" cy="10445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80B5B6D-2DDC-4193-BAAA-0EEB1283180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3025" y="2581275"/>
            <a:ext cx="1254125" cy="10445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DF7862-5397-43CD-8301-60C79E60E9E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61438" y="3694113"/>
            <a:ext cx="2525713" cy="252571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CFEA22C-AC24-4876-8780-F904D0E47D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6744" y="640080"/>
            <a:ext cx="4173905" cy="557781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will my child need to wear to nursery?</a:t>
            </a:r>
            <a:br>
              <a:rPr lang="en-US" sz="5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54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B672989-104B-4648-B29B-C24E5C3917D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5138" y="639763"/>
            <a:ext cx="809625" cy="138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167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79A516-9D07-45E7-A460-11A2D56323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88261" y="480061"/>
            <a:ext cx="6894830" cy="1082838"/>
          </a:xfrm>
        </p:spPr>
        <p:txBody>
          <a:bodyPr>
            <a:normAutofit/>
          </a:bodyPr>
          <a:lstStyle/>
          <a:p>
            <a:pPr defTabSz="777240"/>
            <a:r>
              <a:rPr lang="en-GB" sz="6600" b="1" dirty="0"/>
              <a:t>Forest School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A9D68C-AB8F-4B62-A49F-1614418D512C}"/>
              </a:ext>
            </a:extLst>
          </p:cNvPr>
          <p:cNvSpPr/>
          <p:nvPr/>
        </p:nvSpPr>
        <p:spPr>
          <a:xfrm>
            <a:off x="8000504" y="584085"/>
            <a:ext cx="3342290" cy="13475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</a:rPr>
              <a:t>What they will need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C85C77-E924-43E3-98C7-D1E0788AE7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7662" y="2042959"/>
            <a:ext cx="1559636" cy="155963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587912-4D4E-4083-8062-993DD48D201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9164" y="2360796"/>
            <a:ext cx="1040991" cy="104099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F6105C4-952C-4787-8992-DB2FD259CB4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3503" y="3540047"/>
            <a:ext cx="1040991" cy="104099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2CDA3EF0-E085-486B-A311-FEF9406557B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48046" y="2360796"/>
            <a:ext cx="1307833" cy="130783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63698E9-90B9-44CB-96D6-13C3A2EDE66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1055" y="3759822"/>
            <a:ext cx="884015" cy="88401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002EA00-D793-4F8C-BD34-1ABC5A7EB546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6224" y="3668629"/>
            <a:ext cx="989288" cy="112375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47500AB-8EE1-4986-A8E8-897B082B666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5913" y="4926408"/>
            <a:ext cx="1975288" cy="110616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14B8014-3781-438F-A059-B6F658C9B6B5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66591" y="4926408"/>
            <a:ext cx="989288" cy="1123755"/>
          </a:xfrm>
          <a:prstGeom prst="rect">
            <a:avLst/>
          </a:prstGeom>
        </p:spPr>
      </p:pic>
      <p:pic>
        <p:nvPicPr>
          <p:cNvPr id="24" name="Picture 23" descr="A group of kids playing in a park&#10;&#10;Description automatically generated">
            <a:extLst>
              <a:ext uri="{FF2B5EF4-FFF2-40B4-BE49-F238E27FC236}">
                <a16:creationId xmlns:a16="http://schemas.microsoft.com/office/drawing/2014/main" id="{00A02B8D-70AB-4BFD-9D30-78A4C5C317E5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83270" y="766582"/>
            <a:ext cx="2349937" cy="1762453"/>
          </a:xfrm>
          <a:prstGeom prst="rect">
            <a:avLst/>
          </a:prstGeom>
        </p:spPr>
      </p:pic>
      <p:pic>
        <p:nvPicPr>
          <p:cNvPr id="28" name="Picture 27" descr="A group of children under a tent&#10;&#10;Description automatically generated">
            <a:extLst>
              <a:ext uri="{FF2B5EF4-FFF2-40B4-BE49-F238E27FC236}">
                <a16:creationId xmlns:a16="http://schemas.microsoft.com/office/drawing/2014/main" id="{CC121F30-FC95-4A60-8BF8-A48962C0B23D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822" y="4463228"/>
            <a:ext cx="2582661" cy="1936996"/>
          </a:xfrm>
          <a:prstGeom prst="rect">
            <a:avLst/>
          </a:prstGeom>
        </p:spPr>
      </p:pic>
      <p:pic>
        <p:nvPicPr>
          <p:cNvPr id="26" name="Picture 25" descr="A group of kids in blue overalls&#10;&#10;Description automatically generated">
            <a:extLst>
              <a:ext uri="{FF2B5EF4-FFF2-40B4-BE49-F238E27FC236}">
                <a16:creationId xmlns:a16="http://schemas.microsoft.com/office/drawing/2014/main" id="{96AE9661-94D5-4647-AA19-09E2966E6283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628499" y="2082643"/>
            <a:ext cx="2402888" cy="2402888"/>
          </a:xfrm>
          <a:prstGeom prst="rect">
            <a:avLst/>
          </a:prstGeom>
        </p:spPr>
      </p:pic>
      <p:pic>
        <p:nvPicPr>
          <p:cNvPr id="30" name="Picture 29" descr="A group of children sitting around a fire&#10;&#10;Description automatically generated">
            <a:extLst>
              <a:ext uri="{FF2B5EF4-FFF2-40B4-BE49-F238E27FC236}">
                <a16:creationId xmlns:a16="http://schemas.microsoft.com/office/drawing/2014/main" id="{8AA80151-D0DA-4B35-BE0E-158206A60EE8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7842" y="1774350"/>
            <a:ext cx="2851314" cy="2138486"/>
          </a:xfrm>
          <a:prstGeom prst="rect">
            <a:avLst/>
          </a:prstGeom>
        </p:spPr>
      </p:pic>
      <p:pic>
        <p:nvPicPr>
          <p:cNvPr id="32" name="Picture 31" descr="A person in a yellow vest and a child in a green jacket&#10;&#10;Description automatically generated">
            <a:extLst>
              <a:ext uri="{FF2B5EF4-FFF2-40B4-BE49-F238E27FC236}">
                <a16:creationId xmlns:a16="http://schemas.microsoft.com/office/drawing/2014/main" id="{849562E6-2A0C-4995-983E-9164CF22A72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580192" y="4232483"/>
            <a:ext cx="2557176" cy="1917882"/>
          </a:xfrm>
          <a:prstGeom prst="rect">
            <a:avLst/>
          </a:prstGeom>
        </p:spPr>
      </p:pic>
      <p:pic>
        <p:nvPicPr>
          <p:cNvPr id="34" name="Picture 33" descr="A group of kids in a tent&#10;&#10;Description automatically generated">
            <a:extLst>
              <a:ext uri="{FF2B5EF4-FFF2-40B4-BE49-F238E27FC236}">
                <a16:creationId xmlns:a16="http://schemas.microsoft.com/office/drawing/2014/main" id="{DEE44921-2558-4567-A710-702DE99B1217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6446" y="3569850"/>
            <a:ext cx="2233083" cy="1674812"/>
          </a:xfrm>
          <a:prstGeom prst="rect">
            <a:avLst/>
          </a:prstGeom>
        </p:spPr>
      </p:pic>
      <p:pic>
        <p:nvPicPr>
          <p:cNvPr id="36" name="Picture 35" descr="A group of children sitting on a blanket&#10;&#10;Description automatically generated">
            <a:extLst>
              <a:ext uri="{FF2B5EF4-FFF2-40B4-BE49-F238E27FC236}">
                <a16:creationId xmlns:a16="http://schemas.microsoft.com/office/drawing/2014/main" id="{705E3EB8-F08C-4892-9233-3587781A2585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44039" y="2839766"/>
            <a:ext cx="2394772" cy="1796079"/>
          </a:xfrm>
          <a:prstGeom prst="rect">
            <a:avLst/>
          </a:prstGeom>
        </p:spPr>
      </p:pic>
      <p:pic>
        <p:nvPicPr>
          <p:cNvPr id="38" name="Picture 37" descr="Two children sitting in the grass reading a book&#10;&#10;Description automatically generated">
            <a:extLst>
              <a:ext uri="{FF2B5EF4-FFF2-40B4-BE49-F238E27FC236}">
                <a16:creationId xmlns:a16="http://schemas.microsoft.com/office/drawing/2014/main" id="{6ACC8C7D-32B6-4391-8531-B15C902A615B}"/>
              </a:ext>
            </a:extLst>
          </p:cNvPr>
          <p:cNvPicPr>
            <a:picLocks noChangeAspect="1"/>
          </p:cNvPicPr>
          <p:nvPr/>
        </p:nvPicPr>
        <p:blipFill rotWithShape="1"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4960857" y="4692789"/>
            <a:ext cx="1606466" cy="197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530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EB911-79D8-4EF0-88D5-35FD4C154B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1018" y="3208668"/>
            <a:ext cx="5893924" cy="339898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6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Lunch time</a:t>
            </a:r>
            <a:br>
              <a:rPr lang="en-US" sz="66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6600" b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and Snack times</a:t>
            </a:r>
            <a:b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48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E4994E0-2D2B-467C-8A35-FAF89E5178C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06335" y="2838208"/>
            <a:ext cx="636591" cy="1643394"/>
          </a:xfrm>
          <a:prstGeom prst="rect">
            <a:avLst/>
          </a:prstGeom>
        </p:spPr>
      </p:pic>
      <p:sp>
        <p:nvSpPr>
          <p:cNvPr id="210" name="Freeform: Shape 209">
            <a:extLst>
              <a:ext uri="{FF2B5EF4-FFF2-40B4-BE49-F238E27FC236}">
                <a16:creationId xmlns:a16="http://schemas.microsoft.com/office/drawing/2014/main" id="{7BC0F8B1-F985-469B-8332-13DBC76655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1791963" y="451044"/>
            <a:ext cx="2308583" cy="2741196"/>
          </a:xfrm>
          <a:custGeom>
            <a:avLst/>
            <a:gdLst>
              <a:gd name="connsiteX0" fmla="*/ 2308583 w 2308583"/>
              <a:gd name="connsiteY0" fmla="*/ 2741196 h 2741196"/>
              <a:gd name="connsiteX1" fmla="*/ 462 w 2308583"/>
              <a:gd name="connsiteY1" fmla="*/ 2741196 h 2741196"/>
              <a:gd name="connsiteX2" fmla="*/ 0 w 2308583"/>
              <a:gd name="connsiteY2" fmla="*/ 2469337 h 2741196"/>
              <a:gd name="connsiteX3" fmla="*/ 2022607 w 2308583"/>
              <a:gd name="connsiteY3" fmla="*/ 2470269 h 2741196"/>
              <a:gd name="connsiteX4" fmla="*/ 2022607 w 2308583"/>
              <a:gd name="connsiteY4" fmla="*/ 0 h 2741196"/>
              <a:gd name="connsiteX5" fmla="*/ 2308583 w 2308583"/>
              <a:gd name="connsiteY5" fmla="*/ 0 h 2741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08583" h="2741196">
                <a:moveTo>
                  <a:pt x="2308583" y="2741196"/>
                </a:moveTo>
                <a:lnTo>
                  <a:pt x="462" y="2741196"/>
                </a:lnTo>
                <a:cubicBezTo>
                  <a:pt x="-462" y="2647366"/>
                  <a:pt x="923" y="2563167"/>
                  <a:pt x="0" y="2469337"/>
                </a:cubicBezTo>
                <a:lnTo>
                  <a:pt x="2022607" y="2470269"/>
                </a:lnTo>
                <a:lnTo>
                  <a:pt x="2022607" y="0"/>
                </a:lnTo>
                <a:lnTo>
                  <a:pt x="2308583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EB15169-1712-4CA5-8A9F-5B5BECA110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816173" y="262505"/>
            <a:ext cx="2882792" cy="2499762"/>
          </a:xfrm>
          <a:prstGeom prst="rect">
            <a:avLst/>
          </a:prstGeom>
        </p:spPr>
      </p:pic>
      <p:sp>
        <p:nvSpPr>
          <p:cNvPr id="212" name="Freeform: Shape 211">
            <a:extLst>
              <a:ext uri="{FF2B5EF4-FFF2-40B4-BE49-F238E27FC236}">
                <a16:creationId xmlns:a16="http://schemas.microsoft.com/office/drawing/2014/main" id="{89D15953-1642-4DD6-AD9E-01AA19247F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V="1">
            <a:off x="9466977" y="434000"/>
            <a:ext cx="2308583" cy="1114404"/>
          </a:xfrm>
          <a:custGeom>
            <a:avLst/>
            <a:gdLst>
              <a:gd name="connsiteX0" fmla="*/ 462 w 2308583"/>
              <a:gd name="connsiteY0" fmla="*/ 1114404 h 1114404"/>
              <a:gd name="connsiteX1" fmla="*/ 2308583 w 2308583"/>
              <a:gd name="connsiteY1" fmla="*/ 1114404 h 1114404"/>
              <a:gd name="connsiteX2" fmla="*/ 2308583 w 2308583"/>
              <a:gd name="connsiteY2" fmla="*/ 0 h 1114404"/>
              <a:gd name="connsiteX3" fmla="*/ 2022607 w 2308583"/>
              <a:gd name="connsiteY3" fmla="*/ 0 h 1114404"/>
              <a:gd name="connsiteX4" fmla="*/ 2022607 w 2308583"/>
              <a:gd name="connsiteY4" fmla="*/ 843477 h 1114404"/>
              <a:gd name="connsiteX5" fmla="*/ 0 w 2308583"/>
              <a:gd name="connsiteY5" fmla="*/ 842545 h 1114404"/>
              <a:gd name="connsiteX6" fmla="*/ 462 w 2308583"/>
              <a:gd name="connsiteY6" fmla="*/ 1114404 h 11144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308583" h="1114404">
                <a:moveTo>
                  <a:pt x="462" y="1114404"/>
                </a:moveTo>
                <a:lnTo>
                  <a:pt x="2308583" y="1114404"/>
                </a:lnTo>
                <a:lnTo>
                  <a:pt x="2308583" y="0"/>
                </a:lnTo>
                <a:lnTo>
                  <a:pt x="2022607" y="0"/>
                </a:lnTo>
                <a:lnTo>
                  <a:pt x="2022607" y="843477"/>
                </a:lnTo>
                <a:lnTo>
                  <a:pt x="0" y="842545"/>
                </a:lnTo>
                <a:cubicBezTo>
                  <a:pt x="923" y="936375"/>
                  <a:pt x="-462" y="1020574"/>
                  <a:pt x="462" y="1114404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cxnSp>
        <p:nvCxnSpPr>
          <p:cNvPr id="214" name="Straight Connector 213">
            <a:extLst>
              <a:ext uri="{FF2B5EF4-FFF2-40B4-BE49-F238E27FC236}">
                <a16:creationId xmlns:a16="http://schemas.microsoft.com/office/drawing/2014/main" id="{1918D9D3-1370-4FF6-9DFC-9F87F90395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14400" y="5377218"/>
            <a:ext cx="4387755" cy="0"/>
          </a:xfrm>
          <a:prstGeom prst="line">
            <a:avLst/>
          </a:prstGeom>
          <a:ln w="158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2FCC10EE-6E4F-4AE7-A57B-FFF458E6A21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242926" y="1960753"/>
            <a:ext cx="1832967" cy="1879546"/>
          </a:xfrm>
          <a:prstGeom prst="rect">
            <a:avLst/>
          </a:prstGeom>
        </p:spPr>
      </p:pic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ECCA771B-7783-4575-9B4D-289A239FE4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60378" y="2536994"/>
            <a:ext cx="685532" cy="1602387"/>
          </a:xfrm>
          <a:prstGeom prst="rect">
            <a:avLst/>
          </a:prstGeom>
        </p:spPr>
      </p:pic>
      <p:sp>
        <p:nvSpPr>
          <p:cNvPr id="216" name="Freeform 6">
            <a:extLst>
              <a:ext uri="{FF2B5EF4-FFF2-40B4-BE49-F238E27FC236}">
                <a16:creationId xmlns:a16="http://schemas.microsoft.com/office/drawing/2014/main" id="{FBF3780C-749F-4B50-9E1D-F2B1F6DBB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476833" y="2919002"/>
            <a:ext cx="2525072" cy="3398994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A5CA79-609F-4193-BAB4-99225435DF1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0928" y="1094033"/>
            <a:ext cx="1772572" cy="53411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D20906E-8B75-4769-987C-4713FDB3A2B5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319637" y="4252648"/>
            <a:ext cx="1020110" cy="130543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1739634-3A48-4CC5-9146-C55335FCEB58}"/>
              </a:ext>
            </a:extLst>
          </p:cNvPr>
          <p:cNvSpPr/>
          <p:nvPr/>
        </p:nvSpPr>
        <p:spPr>
          <a:xfrm>
            <a:off x="171557" y="1751144"/>
            <a:ext cx="331194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/>
              <a:t>Evolve for school dinners –</a:t>
            </a:r>
          </a:p>
          <a:p>
            <a:r>
              <a:rPr lang="en-GB" sz="2000"/>
              <a:t>Information  how to set up is your  packs</a:t>
            </a:r>
            <a:br>
              <a:rPr lang="en-GB" sz="2000"/>
            </a:br>
            <a:endParaRPr lang="en-GB" sz="20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9094A79-B032-4DEC-8C03-264C135305B5}"/>
              </a:ext>
            </a:extLst>
          </p:cNvPr>
          <p:cNvSpPr/>
          <p:nvPr/>
        </p:nvSpPr>
        <p:spPr>
          <a:xfrm>
            <a:off x="171557" y="5500211"/>
            <a:ext cx="7895483" cy="12140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>
                <a:solidFill>
                  <a:schemeClr val="tx1"/>
                </a:solidFill>
              </a:rPr>
              <a:t>Snacks- </a:t>
            </a:r>
            <a:r>
              <a:rPr lang="en-GB" sz="2800" dirty="0">
                <a:solidFill>
                  <a:schemeClr val="tx1"/>
                </a:solidFill>
              </a:rPr>
              <a:t>Out in morning and water out all day </a:t>
            </a:r>
          </a:p>
          <a:p>
            <a:pPr algn="ctr"/>
            <a:r>
              <a:rPr lang="en-GB" sz="2800" dirty="0">
                <a:solidFill>
                  <a:schemeClr val="tx1"/>
                </a:solidFill>
              </a:rPr>
              <a:t>No need to send anything into school .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9273CB-C6B2-4211-A107-3B5AAFB76D70}"/>
              </a:ext>
            </a:extLst>
          </p:cNvPr>
          <p:cNvSpPr/>
          <p:nvPr/>
        </p:nvSpPr>
        <p:spPr>
          <a:xfrm>
            <a:off x="8956922" y="810504"/>
            <a:ext cx="2361318" cy="94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>
                <a:solidFill>
                  <a:schemeClr val="tx1"/>
                </a:solidFill>
              </a:rPr>
              <a:t>Packed Lunches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F83BAC4-9271-4ED3-BE69-9E63BBD02E77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2"/>
          <a:stretch/>
        </p:blipFill>
        <p:spPr>
          <a:xfrm>
            <a:off x="7699699" y="5184476"/>
            <a:ext cx="847351" cy="152415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6493CB-EADF-4AEA-97E0-C857EBB4DF4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85692" y="3997034"/>
            <a:ext cx="1541456" cy="130543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BECED16-D45C-4C26-84B0-0A6C09FADBA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78464" y="5462696"/>
            <a:ext cx="1325939" cy="88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3215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2FDF496-CADC-418D-A73C-33815BCE8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n-GB" sz="5400"/>
              <a:t>Session Times</a:t>
            </a:r>
          </a:p>
        </p:txBody>
      </p:sp>
      <p:sp>
        <p:nvSpPr>
          <p:cNvPr id="3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8C25A1-2FB9-4999-845A-9A9183445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endParaRPr lang="en-GB" sz="1900"/>
          </a:p>
          <a:p>
            <a:r>
              <a:rPr lang="en-GB" sz="1900"/>
              <a:t> 9.00am- 3.00pm (Full Days)</a:t>
            </a:r>
          </a:p>
          <a:p>
            <a:r>
              <a:rPr lang="en-GB" sz="1900"/>
              <a:t>Wednesdays half day 9.00am- 12pm and 12pm-3pm</a:t>
            </a:r>
          </a:p>
          <a:p>
            <a:r>
              <a:rPr lang="en-GB" sz="1900">
                <a:cs typeface="Calibri"/>
              </a:rPr>
              <a:t>Lunchtimes are 11.30am until 12.10pm </a:t>
            </a:r>
          </a:p>
          <a:p>
            <a:r>
              <a:rPr lang="en-GB" sz="1900">
                <a:cs typeface="Calibri"/>
              </a:rPr>
              <a:t>Drop off and pick up from nursery door (Side entrance please don’t use staff carpark)</a:t>
            </a:r>
          </a:p>
          <a:p>
            <a:r>
              <a:rPr lang="en-GB" sz="1900">
                <a:cs typeface="Calibri"/>
              </a:rPr>
              <a:t>Attendance, please inform us.</a:t>
            </a:r>
          </a:p>
          <a:p>
            <a:endParaRPr lang="en-GB" sz="1900">
              <a:cs typeface="Calibri"/>
            </a:endParaRPr>
          </a:p>
          <a:p>
            <a:endParaRPr lang="en-GB" sz="1900"/>
          </a:p>
          <a:p>
            <a:endParaRPr lang="en-GB" sz="1900">
              <a:cs typeface="Calibri"/>
            </a:endParaRPr>
          </a:p>
        </p:txBody>
      </p:sp>
      <p:pic>
        <p:nvPicPr>
          <p:cNvPr id="5" name="Picture 4" descr="Wristwatch face">
            <a:extLst>
              <a:ext uri="{FF2B5EF4-FFF2-40B4-BE49-F238E27FC236}">
                <a16:creationId xmlns:a16="http://schemas.microsoft.com/office/drawing/2014/main" id="{BD469135-AC84-F63A-6D39-7A135132F4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>
            <a:fillRect/>
          </a:stretch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874951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12C63567-9A18-430B-817B-152D609F5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F0AE8F-99AE-45B3-AF0C-8EF20FE078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64019" y="554009"/>
            <a:ext cx="4789763" cy="166287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4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Working together to support your child.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CC17B0-4E1B-4480-A444-72FF5BD739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"/>
          <a:stretch/>
        </p:blipFill>
        <p:spPr>
          <a:xfrm>
            <a:off x="20" y="10"/>
            <a:ext cx="3003103" cy="39128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2391DB3-0B3E-496C-ABFC-928DF081AD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"/>
          <a:stretch/>
        </p:blipFill>
        <p:spPr>
          <a:xfrm>
            <a:off x="3180257" y="10"/>
            <a:ext cx="3016307" cy="222332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3CF6EF2-8FDD-43A4-8C88-3ED3B8C7D7B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"/>
          <a:stretch/>
        </p:blipFill>
        <p:spPr>
          <a:xfrm rot="5400000">
            <a:off x="112554" y="3967433"/>
            <a:ext cx="2778013" cy="300312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1626807-8B94-4316-A50D-309E60359FD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"/>
          <a:stretch/>
        </p:blipFill>
        <p:spPr>
          <a:xfrm rot="5400000">
            <a:off x="3660746" y="1914566"/>
            <a:ext cx="2055326" cy="30163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75E1183-B8DE-45AE-AEE7-AE03292EDD9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"/>
          <a:stretch/>
        </p:blipFill>
        <p:spPr>
          <a:xfrm rot="5400000">
            <a:off x="3574028" y="4235465"/>
            <a:ext cx="2228765" cy="3016307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26B706EB-A7D1-4726-AC10-EB19B5F02F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64019" y="2412009"/>
            <a:ext cx="4789763" cy="3713895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Tapestry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Parents Evening x2 a year  Autumn and Spring and a Yearly Report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Weekly homework</a:t>
            </a:r>
          </a:p>
          <a:p>
            <a:pPr algn="l"/>
            <a:endParaRPr lang="en-US" sz="2000" dirty="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Newsletter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Paperless/Cashless School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 dirty="0"/>
              <a:t>(Teacher to Parents )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46E583A-1FC2-4AC6-83D8-785A4B738B3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742025" flipH="1">
            <a:off x="8754081" y="3550330"/>
            <a:ext cx="1581807" cy="1581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7203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34C8D5-62E1-44D6-A1EC-0998A5C8E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 fontScale="90000"/>
          </a:bodyPr>
          <a:lstStyle/>
          <a:p>
            <a:br>
              <a:rPr lang="en-GB" sz="6600" dirty="0"/>
            </a:br>
            <a:r>
              <a:rPr lang="en-GB" sz="6600" dirty="0"/>
              <a:t>What Next?</a:t>
            </a:r>
            <a:br>
              <a:rPr lang="en-GB" sz="6600" dirty="0"/>
            </a:br>
            <a:r>
              <a:rPr lang="en-GB" sz="4900" dirty="0"/>
              <a:t>Home Visits – </a:t>
            </a:r>
            <a:r>
              <a:rPr lang="en-GB" sz="2300" dirty="0"/>
              <a:t>   Thursday 25</a:t>
            </a:r>
            <a:r>
              <a:rPr lang="en-GB" sz="2300" baseline="30000" dirty="0"/>
              <a:t>th</a:t>
            </a:r>
            <a:r>
              <a:rPr lang="en-GB" sz="2300" dirty="0"/>
              <a:t> June and Monday 29</a:t>
            </a:r>
            <a:r>
              <a:rPr lang="en-GB" sz="2300" baseline="30000" dirty="0"/>
              <a:t>th</a:t>
            </a:r>
            <a:r>
              <a:rPr lang="en-GB" sz="2300" dirty="0"/>
              <a:t> June. Can make an appointment this evening. </a:t>
            </a:r>
            <a:br>
              <a:rPr lang="en-GB" sz="2300" dirty="0"/>
            </a:br>
            <a:r>
              <a:rPr lang="en-GB" sz="5300" dirty="0"/>
              <a:t>Play stay </a:t>
            </a:r>
            <a:r>
              <a:rPr lang="en-GB" sz="2300" dirty="0"/>
              <a:t>– Tuesday 7</a:t>
            </a:r>
            <a:r>
              <a:rPr lang="en-GB" sz="2300" baseline="30000" dirty="0"/>
              <a:t>th</a:t>
            </a:r>
            <a:r>
              <a:rPr lang="en-GB" sz="2300" dirty="0"/>
              <a:t> July  1.30pm-2.30pm</a:t>
            </a:r>
            <a:br>
              <a:rPr lang="en-GB" sz="2300" dirty="0"/>
            </a:br>
            <a:r>
              <a:rPr lang="en-GB" sz="4900" dirty="0"/>
              <a:t>Taster Days- </a:t>
            </a:r>
            <a:r>
              <a:rPr lang="en-GB" sz="2300" dirty="0"/>
              <a:t>From </a:t>
            </a:r>
            <a:r>
              <a:rPr lang="en-GB" sz="2300" dirty="0" err="1"/>
              <a:t>Thur</a:t>
            </a:r>
            <a:r>
              <a:rPr lang="en-GB" sz="2300" dirty="0"/>
              <a:t> 3rd Sept </a:t>
            </a:r>
            <a:br>
              <a:rPr lang="en-GB" sz="2300" dirty="0"/>
            </a:br>
            <a:r>
              <a:rPr lang="en-GB" sz="5300" dirty="0"/>
              <a:t>Full time</a:t>
            </a:r>
            <a:r>
              <a:rPr lang="en-GB" sz="2300" dirty="0"/>
              <a:t>- Week beginning Sept 7th</a:t>
            </a:r>
            <a:br>
              <a:rPr lang="en-GB" sz="2300" dirty="0"/>
            </a:br>
            <a:br>
              <a:rPr lang="en-GB" sz="2300" dirty="0"/>
            </a:br>
            <a:br>
              <a:rPr lang="en-GB" sz="2300" dirty="0"/>
            </a:br>
            <a:br>
              <a:rPr lang="en-GB" sz="2300" dirty="0"/>
            </a:br>
            <a:br>
              <a:rPr lang="en-GB" sz="2300" dirty="0"/>
            </a:br>
            <a:br>
              <a:rPr lang="en-GB" sz="2300" dirty="0"/>
            </a:br>
            <a:endParaRPr lang="en-GB" sz="2300" dirty="0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4694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D31ADB7-53F8-31DA-9267-B84067D64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0993" y="125388"/>
            <a:ext cx="6424407" cy="6446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0108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5654A926863D044B21ADD3330098A76" ma:contentTypeVersion="20" ma:contentTypeDescription="Create a new document." ma:contentTypeScope="" ma:versionID="0ca127f9d82ded87f7b48eb6fa27f55d">
  <xsd:schema xmlns:xsd="http://www.w3.org/2001/XMLSchema" xmlns:xs="http://www.w3.org/2001/XMLSchema" xmlns:p="http://schemas.microsoft.com/office/2006/metadata/properties" xmlns:ns2="76da0ca7-be09-4fd7-b54c-0a5d58218392" xmlns:ns3="f946e79a-ebb3-4168-b41a-534bec32ecb2" targetNamespace="http://schemas.microsoft.com/office/2006/metadata/properties" ma:root="true" ma:fieldsID="161c2a243c99f4d396dc75c28a5af6b1" ns2:_="" ns3:_="">
    <xsd:import namespace="76da0ca7-be09-4fd7-b54c-0a5d58218392"/>
    <xsd:import namespace="f946e79a-ebb3-4168-b41a-534bec32ecb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Summer1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da0ca7-be09-4fd7-b54c-0a5d582183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Summer1" ma:index="21" nillable="true" ma:displayName="Summer 1" ma:format="Dropdown" ma:internalName="Summer1">
      <xsd:simpleType>
        <xsd:restriction base="dms:Text">
          <xsd:maxLength value="255"/>
        </xsd:restriction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366d6860-d01e-4c43-9962-b51fa0336c7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46e79a-ebb3-4168-b41a-534bec32ecb2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54953b7d-07cc-4075-b78a-e09af8d9c347}" ma:internalName="TaxCatchAll" ma:showField="CatchAllData" ma:web="f946e79a-ebb3-4168-b41a-534bec32ec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ummer1 xmlns="76da0ca7-be09-4fd7-b54c-0a5d58218392" xsi:nil="true"/>
    <TaxCatchAll xmlns="f946e79a-ebb3-4168-b41a-534bec32ecb2" xsi:nil="true"/>
    <lcf76f155ced4ddcb4097134ff3c332f xmlns="76da0ca7-be09-4fd7-b54c-0a5d5821839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2D0602F-1348-491D-9124-5541072CB83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E38C0F7-53F9-40EF-8A57-F5E26AED4A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6da0ca7-be09-4fd7-b54c-0a5d58218392"/>
    <ds:schemaRef ds:uri="f946e79a-ebb3-4168-b41a-534bec32ecb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0006D44-1007-4002-BE47-360F7A57702B}">
  <ds:schemaRefs>
    <ds:schemaRef ds:uri="http://schemas.microsoft.com/office/2006/metadata/properties"/>
    <ds:schemaRef ds:uri="http://schemas.microsoft.com/office/infopath/2007/PartnerControls"/>
    <ds:schemaRef ds:uri="92c53306-5176-4575-b8c7-a6ab6aba2229"/>
    <ds:schemaRef ds:uri="76da0ca7-be09-4fd7-b54c-0a5d58218392"/>
    <ds:schemaRef ds:uri="f946e79a-ebb3-4168-b41a-534bec32ecb2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203</Words>
  <Application>Microsoft Office PowerPoint</Application>
  <PresentationFormat>Widescreen</PresentationFormat>
  <Paragraphs>31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  Welcome to Highfield  St Matthew’s Nursery  New intake meeting</vt:lpstr>
      <vt:lpstr>What will my child need to wear to nursery? </vt:lpstr>
      <vt:lpstr>Forest School</vt:lpstr>
      <vt:lpstr>Lunch time  and Snack times    </vt:lpstr>
      <vt:lpstr>Session Times</vt:lpstr>
      <vt:lpstr>Working together to support your child.</vt:lpstr>
      <vt:lpstr> What Next? Home Visits –    Thursday 25th June and Monday 29th June. Can make an appointment this evening.  Play stay – Tuesday 7th July  1.30pm-2.30pm Taster Days- From Thur 3rd Sept  Full time- Week beginning Sept 7th  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Highfield  St Matthew’s Nursery  New intake meeting</dc:title>
  <dc:creator>Christine Chatterley</dc:creator>
  <cp:lastModifiedBy>Andrea Guest</cp:lastModifiedBy>
  <cp:revision>3</cp:revision>
  <dcterms:created xsi:type="dcterms:W3CDTF">2026-06-01T18:06:49Z</dcterms:created>
  <dcterms:modified xsi:type="dcterms:W3CDTF">2026-06-08T08:43:40Z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0x01010095654A926863D044B21ADD3330098A76</vt:lpwstr>
  </property>
  <property fmtid="{D5CDD505-2E9C-101B-9397-08002B2CF9AE}" pid="3" name="MediaServiceImageTags">
    <vt:lpwstr/>
  </property>
</Properties>
</file>